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1002" r:id="rId2"/>
    <p:sldId id="916" r:id="rId3"/>
    <p:sldId id="1018" r:id="rId4"/>
    <p:sldId id="1003" r:id="rId5"/>
    <p:sldId id="1005" r:id="rId6"/>
    <p:sldId id="1006" r:id="rId7"/>
    <p:sldId id="1007" r:id="rId8"/>
    <p:sldId id="922" r:id="rId9"/>
    <p:sldId id="907" r:id="rId10"/>
    <p:sldId id="917" r:id="rId11"/>
    <p:sldId id="918" r:id="rId12"/>
    <p:sldId id="926" r:id="rId13"/>
    <p:sldId id="912" r:id="rId14"/>
    <p:sldId id="913" r:id="rId15"/>
    <p:sldId id="923" r:id="rId16"/>
    <p:sldId id="1033" r:id="rId17"/>
    <p:sldId id="924" r:id="rId18"/>
    <p:sldId id="920" r:id="rId19"/>
    <p:sldId id="915" r:id="rId20"/>
    <p:sldId id="925" r:id="rId21"/>
    <p:sldId id="919" r:id="rId22"/>
    <p:sldId id="1008" r:id="rId23"/>
    <p:sldId id="1025" r:id="rId24"/>
    <p:sldId id="1026" r:id="rId25"/>
    <p:sldId id="1028" r:id="rId26"/>
    <p:sldId id="1011" r:id="rId27"/>
    <p:sldId id="1029" r:id="rId28"/>
    <p:sldId id="1030" r:id="rId29"/>
    <p:sldId id="1031" r:id="rId30"/>
    <p:sldId id="1032" r:id="rId31"/>
    <p:sldId id="1012" r:id="rId32"/>
    <p:sldId id="1013" r:id="rId33"/>
    <p:sldId id="1014" r:id="rId34"/>
    <p:sldId id="1015" r:id="rId35"/>
    <p:sldId id="1016" r:id="rId36"/>
    <p:sldId id="900" r:id="rId3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81BD"/>
    <a:srgbClr val="000000"/>
    <a:srgbClr val="FFFF00"/>
    <a:srgbClr val="CC3300"/>
    <a:srgbClr val="CCFF99"/>
    <a:srgbClr val="F1FCEA"/>
    <a:srgbClr val="CC6600"/>
    <a:srgbClr val="92D050"/>
    <a:srgbClr val="FF990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735" autoAdjust="0"/>
    <p:restoredTop sz="91401" autoAdjust="0"/>
  </p:normalViewPr>
  <p:slideViewPr>
    <p:cSldViewPr>
      <p:cViewPr varScale="1">
        <p:scale>
          <a:sx n="76" d="100"/>
          <a:sy n="76" d="100"/>
        </p:scale>
        <p:origin x="2098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123128C1-EE47-4431-8D30-735B972FAD58}" type="datetimeFigureOut">
              <a:rPr lang="fr-FR"/>
              <a:pPr>
                <a:defRPr/>
              </a:pPr>
              <a:t>08/05/2026</a:t>
            </a:fld>
            <a:endParaRPr lang="fr-FR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Click to edit Master text styles</a:t>
            </a:r>
          </a:p>
          <a:p>
            <a:pPr lvl="1"/>
            <a:r>
              <a:rPr lang="fr-FR" noProof="0"/>
              <a:t>Second level</a:t>
            </a:r>
          </a:p>
          <a:p>
            <a:pPr lvl="2"/>
            <a:r>
              <a:rPr lang="fr-FR" noProof="0"/>
              <a:t>Third level</a:t>
            </a:r>
          </a:p>
          <a:p>
            <a:pPr lvl="3"/>
            <a:r>
              <a:rPr lang="fr-FR" noProof="0"/>
              <a:t>Fourth level</a:t>
            </a:r>
          </a:p>
          <a:p>
            <a:pPr lvl="4"/>
            <a:r>
              <a:rPr lang="fr-FR" noProof="0"/>
              <a:t>Fifth level</a:t>
            </a:r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99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7B964AD3-1855-44AF-B40A-6500C9503672}" type="slidenum">
              <a:rPr lang="fr-FR" altLang="ar-DZ"/>
              <a:pPr/>
              <a:t>‹N°›</a:t>
            </a:fld>
            <a:endParaRPr lang="fr-FR" altLang="ar-DZ"/>
          </a:p>
        </p:txBody>
      </p:sp>
    </p:spTree>
    <p:extLst>
      <p:ext uri="{BB962C8B-B14F-4D97-AF65-F5344CB8AC3E}">
        <p14:creationId xmlns:p14="http://schemas.microsoft.com/office/powerpoint/2010/main" val="2308359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ar-DZ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81394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ar-DZ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78820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ar-DZ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4407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ar-DZ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58655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ar-DZ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2385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ar-DZ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9363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ar-DZ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97302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ar-DZ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2547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ar-DZ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7622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ar-DZ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0911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ar-DZ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7677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ar-DZ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7417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ar-DZ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2871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ar-DZ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5854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ar-DZ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943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ar-DZ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0530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ar-DZ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46273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ar-DZ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02989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ar-DZ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48758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ar-DZ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0951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ar-DZ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08511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ar-DZ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52287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ar-DZ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7407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ar-DZ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90260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ar-DZ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64557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ar-DZ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956033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ar-DZ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3599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ar-DZ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97493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ar-DZ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94989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ar-DZ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33541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ar-DZ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245919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ar-DZ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592331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ar-DZ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29059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ar-DZ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376448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ar-DZ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75521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ar-DZ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844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EBB98-EDDA-46AB-A0F6-DCFE5D2E2495}" type="datetimeFigureOut">
              <a:rPr lang="en-US"/>
              <a:pPr>
                <a:defRPr/>
              </a:pPr>
              <a:t>5/8/2026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ED249E-7FB5-49E7-B046-3F15BB81544F}" type="slidenum">
              <a:rPr lang="en-US" altLang="ar-DZ"/>
              <a:pPr/>
              <a:t>‹N°›</a:t>
            </a:fld>
            <a:endParaRPr lang="en-US" altLang="ar-DZ"/>
          </a:p>
        </p:txBody>
      </p:sp>
    </p:spTree>
    <p:extLst>
      <p:ext uri="{BB962C8B-B14F-4D97-AF65-F5344CB8AC3E}">
        <p14:creationId xmlns:p14="http://schemas.microsoft.com/office/powerpoint/2010/main" val="1091897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15F773-4DFB-4301-A4B4-C6DA05CD5ED8}" type="datetimeFigureOut">
              <a:rPr lang="en-US"/>
              <a:pPr>
                <a:defRPr/>
              </a:pPr>
              <a:t>5/8/2026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67E3DD-EFF7-4885-95C2-AB29FF78DEE6}" type="slidenum">
              <a:rPr lang="en-US" altLang="ar-DZ"/>
              <a:pPr/>
              <a:t>‹N°›</a:t>
            </a:fld>
            <a:endParaRPr lang="en-US" altLang="ar-DZ"/>
          </a:p>
        </p:txBody>
      </p:sp>
    </p:spTree>
    <p:extLst>
      <p:ext uri="{BB962C8B-B14F-4D97-AF65-F5344CB8AC3E}">
        <p14:creationId xmlns:p14="http://schemas.microsoft.com/office/powerpoint/2010/main" val="2800584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8BA34B-8BBF-45E4-8DB5-93E83D0100C5}" type="datetimeFigureOut">
              <a:rPr lang="en-US"/>
              <a:pPr>
                <a:defRPr/>
              </a:pPr>
              <a:t>5/8/2026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00F260-77DC-46E7-B27D-80648FEA9953}" type="slidenum">
              <a:rPr lang="en-US" altLang="ar-DZ"/>
              <a:pPr/>
              <a:t>‹N°›</a:t>
            </a:fld>
            <a:endParaRPr lang="en-US" altLang="ar-DZ"/>
          </a:p>
        </p:txBody>
      </p:sp>
    </p:spTree>
    <p:extLst>
      <p:ext uri="{BB962C8B-B14F-4D97-AF65-F5344CB8AC3E}">
        <p14:creationId xmlns:p14="http://schemas.microsoft.com/office/powerpoint/2010/main" val="3395577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DB589-4545-40BB-B7AC-7E22E9282B3A}" type="datetimeFigureOut">
              <a:rPr lang="en-US"/>
              <a:pPr>
                <a:defRPr/>
              </a:pPr>
              <a:t>5/8/2026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2E4EC3-50FB-4316-8040-809A140646E1}" type="slidenum">
              <a:rPr lang="en-US" altLang="ar-DZ"/>
              <a:pPr/>
              <a:t>‹N°›</a:t>
            </a:fld>
            <a:endParaRPr lang="en-US" altLang="ar-DZ"/>
          </a:p>
        </p:txBody>
      </p:sp>
    </p:spTree>
    <p:extLst>
      <p:ext uri="{BB962C8B-B14F-4D97-AF65-F5344CB8AC3E}">
        <p14:creationId xmlns:p14="http://schemas.microsoft.com/office/powerpoint/2010/main" val="1837377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39122-203A-4E27-BB85-D79B5DBC287F}" type="datetimeFigureOut">
              <a:rPr lang="en-US"/>
              <a:pPr>
                <a:defRPr/>
              </a:pPr>
              <a:t>5/8/2026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A4ACD9-49DB-4EE3-818C-A1B0B337C8F5}" type="slidenum">
              <a:rPr lang="en-US" altLang="ar-DZ"/>
              <a:pPr/>
              <a:t>‹N°›</a:t>
            </a:fld>
            <a:endParaRPr lang="en-US" altLang="ar-DZ"/>
          </a:p>
        </p:txBody>
      </p:sp>
    </p:spTree>
    <p:extLst>
      <p:ext uri="{BB962C8B-B14F-4D97-AF65-F5344CB8AC3E}">
        <p14:creationId xmlns:p14="http://schemas.microsoft.com/office/powerpoint/2010/main" val="4293553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82B91F-D218-42E0-A16C-CA38E4C4D3EE}" type="datetimeFigureOut">
              <a:rPr lang="en-US"/>
              <a:pPr>
                <a:defRPr/>
              </a:pPr>
              <a:t>5/8/2026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8E67D4-17B8-4294-89C2-F9A03ACD4446}" type="slidenum">
              <a:rPr lang="en-US" altLang="ar-DZ"/>
              <a:pPr/>
              <a:t>‹N°›</a:t>
            </a:fld>
            <a:endParaRPr lang="en-US" altLang="ar-DZ"/>
          </a:p>
        </p:txBody>
      </p:sp>
    </p:spTree>
    <p:extLst>
      <p:ext uri="{BB962C8B-B14F-4D97-AF65-F5344CB8AC3E}">
        <p14:creationId xmlns:p14="http://schemas.microsoft.com/office/powerpoint/2010/main" val="2442263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042176-65CF-4FB2-91C4-E46113D18CE8}" type="datetimeFigureOut">
              <a:rPr lang="en-US"/>
              <a:pPr>
                <a:defRPr/>
              </a:pPr>
              <a:t>5/8/2026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1F2C7A-6B1D-42DC-9A44-AACCA79D84D1}" type="slidenum">
              <a:rPr lang="en-US" altLang="ar-DZ"/>
              <a:pPr/>
              <a:t>‹N°›</a:t>
            </a:fld>
            <a:endParaRPr lang="en-US" altLang="ar-DZ"/>
          </a:p>
        </p:txBody>
      </p:sp>
    </p:spTree>
    <p:extLst>
      <p:ext uri="{BB962C8B-B14F-4D97-AF65-F5344CB8AC3E}">
        <p14:creationId xmlns:p14="http://schemas.microsoft.com/office/powerpoint/2010/main" val="947131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D53229-4ACC-4CEA-84AF-EAE78FF02878}" type="datetimeFigureOut">
              <a:rPr lang="en-US"/>
              <a:pPr>
                <a:defRPr/>
              </a:pPr>
              <a:t>5/8/2026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644786-4CE8-455B-B642-3503E0C5A3E9}" type="slidenum">
              <a:rPr lang="en-US" altLang="ar-DZ"/>
              <a:pPr/>
              <a:t>‹N°›</a:t>
            </a:fld>
            <a:endParaRPr lang="en-US" altLang="ar-DZ"/>
          </a:p>
        </p:txBody>
      </p:sp>
    </p:spTree>
    <p:extLst>
      <p:ext uri="{BB962C8B-B14F-4D97-AF65-F5344CB8AC3E}">
        <p14:creationId xmlns:p14="http://schemas.microsoft.com/office/powerpoint/2010/main" val="464077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44A7C3-DBCA-4758-8348-44FF7ECC4A63}" type="datetimeFigureOut">
              <a:rPr lang="en-US"/>
              <a:pPr>
                <a:defRPr/>
              </a:pPr>
              <a:t>5/8/2026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468410-6358-42CA-97E6-0FABA87F6AFE}" type="slidenum">
              <a:rPr lang="en-US" altLang="ar-DZ"/>
              <a:pPr/>
              <a:t>‹N°›</a:t>
            </a:fld>
            <a:endParaRPr lang="en-US" altLang="ar-DZ"/>
          </a:p>
        </p:txBody>
      </p:sp>
    </p:spTree>
    <p:extLst>
      <p:ext uri="{BB962C8B-B14F-4D97-AF65-F5344CB8AC3E}">
        <p14:creationId xmlns:p14="http://schemas.microsoft.com/office/powerpoint/2010/main" val="4035967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BAA3A-DDA4-4205-995B-C797E17D8A80}" type="datetimeFigureOut">
              <a:rPr lang="en-US"/>
              <a:pPr>
                <a:defRPr/>
              </a:pPr>
              <a:t>5/8/2026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E54B3B-573F-44AD-AB81-633D01090ED3}" type="slidenum">
              <a:rPr lang="en-US" altLang="ar-DZ"/>
              <a:pPr/>
              <a:t>‹N°›</a:t>
            </a:fld>
            <a:endParaRPr lang="en-US" altLang="ar-DZ"/>
          </a:p>
        </p:txBody>
      </p:sp>
    </p:spTree>
    <p:extLst>
      <p:ext uri="{BB962C8B-B14F-4D97-AF65-F5344CB8AC3E}">
        <p14:creationId xmlns:p14="http://schemas.microsoft.com/office/powerpoint/2010/main" val="2271474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C7F3E6-9BCA-41ED-A21A-EB732360C79A}" type="datetimeFigureOut">
              <a:rPr lang="en-US"/>
              <a:pPr>
                <a:defRPr/>
              </a:pPr>
              <a:t>5/8/2026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B09212-E332-4857-8AB4-593F535628EC}" type="slidenum">
              <a:rPr lang="en-US" altLang="ar-DZ"/>
              <a:pPr/>
              <a:t>‹N°›</a:t>
            </a:fld>
            <a:endParaRPr lang="en-US" altLang="ar-DZ"/>
          </a:p>
        </p:txBody>
      </p:sp>
    </p:spTree>
    <p:extLst>
      <p:ext uri="{BB962C8B-B14F-4D97-AF65-F5344CB8AC3E}">
        <p14:creationId xmlns:p14="http://schemas.microsoft.com/office/powerpoint/2010/main" val="2031460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ar-DZ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ar-DZ"/>
              <a:t>Click to edit Master text styles</a:t>
            </a:r>
          </a:p>
          <a:p>
            <a:pPr lvl="1"/>
            <a:r>
              <a:rPr lang="en-US" altLang="ar-DZ"/>
              <a:t>Second level</a:t>
            </a:r>
          </a:p>
          <a:p>
            <a:pPr lvl="2"/>
            <a:r>
              <a:rPr lang="en-US" altLang="ar-DZ"/>
              <a:t>Third level</a:t>
            </a:r>
          </a:p>
          <a:p>
            <a:pPr lvl="3"/>
            <a:r>
              <a:rPr lang="en-US" altLang="ar-DZ"/>
              <a:t>Fourth level</a:t>
            </a:r>
          </a:p>
          <a:p>
            <a:pPr lvl="4"/>
            <a:r>
              <a:rPr lang="en-US" altLang="ar-DZ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31166EB-633C-46E3-AFC2-6CEB47660349}" type="datetimeFigureOut">
              <a:rPr lang="en-US"/>
              <a:pPr>
                <a:defRPr/>
              </a:pPr>
              <a:t>5/8/2026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F9672E56-8460-4E9E-A4BD-8D30DE6080B4}" type="slidenum">
              <a:rPr lang="en-US" altLang="ar-DZ"/>
              <a:pPr/>
              <a:t>‹N°›</a:t>
            </a:fld>
            <a:endParaRPr lang="en-US" altLang="ar-D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8.jpe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emf"/><Relationship Id="rId5" Type="http://schemas.openxmlformats.org/officeDocument/2006/relationships/image" Target="../media/image6.jpe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emf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emf"/><Relationship Id="rId5" Type="http://schemas.openxmlformats.org/officeDocument/2006/relationships/image" Target="../media/image13.jpeg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emf"/><Relationship Id="rId5" Type="http://schemas.openxmlformats.org/officeDocument/2006/relationships/image" Target="../media/image6.jpeg"/><Relationship Id="rId4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emf"/><Relationship Id="rId4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emf"/><Relationship Id="rId4" Type="http://schemas.openxmlformats.org/officeDocument/2006/relationships/image" Target="../media/image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g"/><Relationship Id="rId4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g"/><Relationship Id="rId4" Type="http://schemas.openxmlformats.org/officeDocument/2006/relationships/image" Target="../media/image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8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g"/><Relationship Id="rId4" Type="http://schemas.openxmlformats.org/officeDocument/2006/relationships/image" Target="../media/image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g"/><Relationship Id="rId4" Type="http://schemas.openxmlformats.org/officeDocument/2006/relationships/image" Target="../media/image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g"/><Relationship Id="rId4" Type="http://schemas.openxmlformats.org/officeDocument/2006/relationships/image" Target="../media/image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aadgeo.com/wp-content/uploads/2014/03/DjurdjuraFaceN.jpg">
            <a:extLst>
              <a:ext uri="{FF2B5EF4-FFF2-40B4-BE49-F238E27FC236}">
                <a16:creationId xmlns:a16="http://schemas.microsoft.com/office/drawing/2014/main" id="{EF527650-A193-4C62-A1AE-DE1BA09F65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2696"/>
            <a:ext cx="9114746" cy="6128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16">
            <a:extLst>
              <a:ext uri="{FF2B5EF4-FFF2-40B4-BE49-F238E27FC236}">
                <a16:creationId xmlns:a16="http://schemas.microsoft.com/office/drawing/2014/main" id="{A90AED50-8564-4660-95C1-B6404DC61AE0}"/>
              </a:ext>
            </a:extLst>
          </p:cNvPr>
          <p:cNvSpPr txBox="1"/>
          <p:nvPr/>
        </p:nvSpPr>
        <p:spPr>
          <a:xfrm>
            <a:off x="0" y="0"/>
            <a:ext cx="9144000" cy="1754326"/>
          </a:xfrm>
          <a:prstGeom prst="rect">
            <a:avLst/>
          </a:prstGeom>
          <a:solidFill>
            <a:srgbClr val="CC330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ighlight>
                  <a:srgbClr val="FFFF00"/>
                </a:highlight>
                <a:latin typeface="Times" charset="0"/>
              </a:rPr>
              <a:t>DJURDJUR</a:t>
            </a:r>
            <a:r>
              <a:rPr lang="fr-FR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ighlight>
                  <a:srgbClr val="FFFF00"/>
                </a:highlight>
                <a:latin typeface="Times" charset="0"/>
              </a:rPr>
              <a:t>A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ighlight>
                  <a:srgbClr val="FFFF00"/>
                </a:highlight>
                <a:latin typeface="Times" charset="0"/>
              </a:rPr>
              <a:t> 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Reservoir </a:t>
            </a:r>
            <a:r>
              <a:rPr lang="fr-F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Aquifère de</a:t>
            </a:r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		</a:t>
            </a:r>
          </a:p>
          <a:p>
            <a:pPr>
              <a:defRPr/>
            </a:pPr>
            <a:r>
              <a:rPr lang="fr-FR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ighlight>
                  <a:srgbClr val="FFFF00"/>
                </a:highlight>
                <a:latin typeface="Times" charset="0"/>
              </a:rPr>
              <a:t>Plusieurs Milliards de M</a:t>
            </a:r>
            <a:r>
              <a:rPr lang="fr-FR" sz="6000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ighlight>
                  <a:srgbClr val="FFFF00"/>
                </a:highlight>
                <a:latin typeface="Times" charset="0"/>
              </a:rPr>
              <a:t>3</a:t>
            </a:r>
          </a:p>
        </p:txBody>
      </p:sp>
      <p:sp>
        <p:nvSpPr>
          <p:cNvPr id="13" name="TextBox 16">
            <a:extLst>
              <a:ext uri="{FF2B5EF4-FFF2-40B4-BE49-F238E27FC236}">
                <a16:creationId xmlns:a16="http://schemas.microsoft.com/office/drawing/2014/main" id="{30625BFE-95B5-47BF-9215-B50EDCCB841C}"/>
              </a:ext>
            </a:extLst>
          </p:cNvPr>
          <p:cNvSpPr txBox="1"/>
          <p:nvPr/>
        </p:nvSpPr>
        <p:spPr>
          <a:xfrm>
            <a:off x="0" y="5463629"/>
            <a:ext cx="3995738" cy="1015663"/>
          </a:xfrm>
          <a:prstGeom prst="rect">
            <a:avLst/>
          </a:prstGeom>
          <a:solidFill>
            <a:srgbClr val="CC330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GB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Dr Abdelkader Saadallah</a:t>
            </a:r>
          </a:p>
          <a:p>
            <a:pPr>
              <a:defRPr/>
            </a:pPr>
            <a:r>
              <a:rPr lang="en-GB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Abdelkader.saadallah@gmail.com</a:t>
            </a:r>
          </a:p>
          <a:p>
            <a:pPr>
              <a:defRPr/>
            </a:pPr>
            <a:r>
              <a:rPr lang="en-GB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https://saadgeo.org/</a:t>
            </a:r>
          </a:p>
        </p:txBody>
      </p:sp>
      <p:pic>
        <p:nvPicPr>
          <p:cNvPr id="14" name="Picture 12" descr="Logo">
            <a:extLst>
              <a:ext uri="{FF2B5EF4-FFF2-40B4-BE49-F238E27FC236}">
                <a16:creationId xmlns:a16="http://schemas.microsoft.com/office/drawing/2014/main" id="{1548A829-8492-4C74-B93F-EE5C1C250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230" y="6464225"/>
            <a:ext cx="22860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6">
            <a:extLst>
              <a:ext uri="{FF2B5EF4-FFF2-40B4-BE49-F238E27FC236}">
                <a16:creationId xmlns:a16="http://schemas.microsoft.com/office/drawing/2014/main" id="{D2A11BBA-0BE0-46F9-8382-D521EC7F2929}"/>
              </a:ext>
            </a:extLst>
          </p:cNvPr>
          <p:cNvSpPr txBox="1"/>
          <p:nvPr/>
        </p:nvSpPr>
        <p:spPr>
          <a:xfrm>
            <a:off x="16882" y="4512494"/>
            <a:ext cx="6962891" cy="830997"/>
          </a:xfrm>
          <a:prstGeom prst="rect">
            <a:avLst/>
          </a:prstGeom>
          <a:solidFill>
            <a:srgbClr val="CC3300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Avec</a:t>
            </a:r>
            <a:r>
              <a:rPr lang="fr-FR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 </a:t>
            </a:r>
            <a:r>
              <a:rPr lang="fr-FR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ighlight>
                  <a:srgbClr val="FFFF00"/>
                </a:highlight>
                <a:latin typeface="Times" charset="0"/>
              </a:rPr>
              <a:t>Recharge Annuelle !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848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aadgeo.com/wp-content/uploads/2014/03/DjurdjuraFaceN.jpg">
            <a:extLst>
              <a:ext uri="{FF2B5EF4-FFF2-40B4-BE49-F238E27FC236}">
                <a16:creationId xmlns:a16="http://schemas.microsoft.com/office/drawing/2014/main" id="{EF527650-A193-4C62-A1AE-DE1BA09F65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2696"/>
            <a:ext cx="9114746" cy="6128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16">
            <a:extLst>
              <a:ext uri="{FF2B5EF4-FFF2-40B4-BE49-F238E27FC236}">
                <a16:creationId xmlns:a16="http://schemas.microsoft.com/office/drawing/2014/main" id="{A90AED50-8564-4660-95C1-B6404DC61AE0}"/>
              </a:ext>
            </a:extLst>
          </p:cNvPr>
          <p:cNvSpPr txBox="1"/>
          <p:nvPr/>
        </p:nvSpPr>
        <p:spPr>
          <a:xfrm>
            <a:off x="0" y="0"/>
            <a:ext cx="9144000" cy="1754326"/>
          </a:xfrm>
          <a:prstGeom prst="rect">
            <a:avLst/>
          </a:prstGeom>
          <a:solidFill>
            <a:srgbClr val="CC330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ighlight>
                  <a:srgbClr val="FFFF00"/>
                </a:highlight>
                <a:latin typeface="Times" charset="0"/>
              </a:rPr>
              <a:t>DJURDJUR</a:t>
            </a:r>
            <a:r>
              <a:rPr lang="fr-FR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ighlight>
                  <a:srgbClr val="FFFF00"/>
                </a:highlight>
                <a:latin typeface="Times" charset="0"/>
              </a:rPr>
              <a:t>A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ighlight>
                  <a:srgbClr val="FFFF00"/>
                </a:highlight>
                <a:latin typeface="Times" charset="0"/>
              </a:rPr>
              <a:t> 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Reservoir </a:t>
            </a:r>
            <a:r>
              <a:rPr lang="fr-F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Aquifère de</a:t>
            </a:r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		</a:t>
            </a:r>
          </a:p>
          <a:p>
            <a:pPr>
              <a:defRPr/>
            </a:pPr>
            <a:r>
              <a:rPr lang="fr-FR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ighlight>
                  <a:srgbClr val="FFFF00"/>
                </a:highlight>
                <a:latin typeface="Times" charset="0"/>
              </a:rPr>
              <a:t>x </a:t>
            </a:r>
            <a:r>
              <a:rPr lang="fr-FR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10</a:t>
            </a:r>
            <a:r>
              <a:rPr lang="fr-FR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ighlight>
                  <a:srgbClr val="FFFF00"/>
                </a:highlight>
                <a:latin typeface="Times" charset="0"/>
              </a:rPr>
              <a:t> Milliards de M</a:t>
            </a:r>
            <a:r>
              <a:rPr lang="fr-FR" sz="6000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ighlight>
                  <a:srgbClr val="FFFF00"/>
                </a:highlight>
                <a:latin typeface="Times" charset="0"/>
              </a:rPr>
              <a:t>3</a:t>
            </a:r>
          </a:p>
        </p:txBody>
      </p:sp>
      <p:pic>
        <p:nvPicPr>
          <p:cNvPr id="14" name="Picture 12" descr="Logo">
            <a:extLst>
              <a:ext uri="{FF2B5EF4-FFF2-40B4-BE49-F238E27FC236}">
                <a16:creationId xmlns:a16="http://schemas.microsoft.com/office/drawing/2014/main" id="{1548A829-8492-4C74-B93F-EE5C1C250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230" y="6464225"/>
            <a:ext cx="22860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6">
            <a:extLst>
              <a:ext uri="{FF2B5EF4-FFF2-40B4-BE49-F238E27FC236}">
                <a16:creationId xmlns:a16="http://schemas.microsoft.com/office/drawing/2014/main" id="{D2A11BBA-0BE0-46F9-8382-D521EC7F2929}"/>
              </a:ext>
            </a:extLst>
          </p:cNvPr>
          <p:cNvSpPr txBox="1"/>
          <p:nvPr/>
        </p:nvSpPr>
        <p:spPr>
          <a:xfrm>
            <a:off x="-14627" y="4942393"/>
            <a:ext cx="6962891" cy="830997"/>
          </a:xfrm>
          <a:prstGeom prst="rect">
            <a:avLst/>
          </a:prstGeom>
          <a:solidFill>
            <a:srgbClr val="CC3300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Avec</a:t>
            </a:r>
            <a:r>
              <a:rPr lang="fr-FR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 </a:t>
            </a:r>
            <a:r>
              <a:rPr lang="fr-FR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ighlight>
                  <a:srgbClr val="FFFF00"/>
                </a:highlight>
                <a:latin typeface="Times" charset="0"/>
              </a:rPr>
              <a:t>Recharge Annuelle !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6441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aadgeo.com/wp-content/uploads/2014/03/DjurdjuraFaceN.jpg">
            <a:extLst>
              <a:ext uri="{FF2B5EF4-FFF2-40B4-BE49-F238E27FC236}">
                <a16:creationId xmlns:a16="http://schemas.microsoft.com/office/drawing/2014/main" id="{EF527650-A193-4C62-A1AE-DE1BA09F65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4" y="13321"/>
            <a:ext cx="9114746" cy="6128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16">
            <a:extLst>
              <a:ext uri="{FF2B5EF4-FFF2-40B4-BE49-F238E27FC236}">
                <a16:creationId xmlns:a16="http://schemas.microsoft.com/office/drawing/2014/main" id="{A90AED50-8564-4660-95C1-B6404DC61AE0}"/>
              </a:ext>
            </a:extLst>
          </p:cNvPr>
          <p:cNvSpPr txBox="1"/>
          <p:nvPr/>
        </p:nvSpPr>
        <p:spPr>
          <a:xfrm>
            <a:off x="-38511" y="1779687"/>
            <a:ext cx="9144000" cy="5078313"/>
          </a:xfrm>
          <a:prstGeom prst="rect">
            <a:avLst/>
          </a:prstGeom>
          <a:solidFill>
            <a:srgbClr val="CC330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fr-FR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Estimation</a:t>
            </a:r>
          </a:p>
          <a:p>
            <a:pPr>
              <a:defRPr/>
            </a:pPr>
            <a:r>
              <a:rPr lang="fr-FR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Milliard ?</a:t>
            </a:r>
          </a:p>
          <a:p>
            <a:pPr>
              <a:defRPr/>
            </a:pPr>
            <a:r>
              <a:rPr lang="fr-FR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Ou</a:t>
            </a:r>
          </a:p>
          <a:p>
            <a:pPr>
              <a:defRPr/>
            </a:pPr>
            <a:r>
              <a:rPr lang="fr-FR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Milliard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ighlight>
                  <a:srgbClr val="FFFF00"/>
                </a:highlight>
                <a:latin typeface="Times" charset="0"/>
              </a:rPr>
              <a:t>s</a:t>
            </a:r>
            <a:r>
              <a:rPr lang="fr-FR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 ?</a:t>
            </a:r>
          </a:p>
          <a:p>
            <a:pPr>
              <a:defRPr/>
            </a:pPr>
            <a:r>
              <a:rPr lang="fr-FR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Ou </a:t>
            </a:r>
          </a:p>
          <a:p>
            <a:pPr>
              <a:defRPr/>
            </a:pP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ighlight>
                  <a:srgbClr val="FFFF00"/>
                </a:highlight>
                <a:latin typeface="Times" charset="0"/>
              </a:rPr>
              <a:t>DIZAINES de MILLIARDS </a:t>
            </a:r>
            <a:r>
              <a:rPr lang="fr-FR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?</a:t>
            </a:r>
          </a:p>
        </p:txBody>
      </p:sp>
      <p:pic>
        <p:nvPicPr>
          <p:cNvPr id="14" name="Picture 12" descr="Logo">
            <a:extLst>
              <a:ext uri="{FF2B5EF4-FFF2-40B4-BE49-F238E27FC236}">
                <a16:creationId xmlns:a16="http://schemas.microsoft.com/office/drawing/2014/main" id="{1548A829-8492-4C74-B93F-EE5C1C250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1282" y="13321"/>
            <a:ext cx="22860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2501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6">
            <a:extLst>
              <a:ext uri="{FF2B5EF4-FFF2-40B4-BE49-F238E27FC236}">
                <a16:creationId xmlns:a16="http://schemas.microsoft.com/office/drawing/2014/main" id="{A90AED50-8564-4660-95C1-B6404DC61AE0}"/>
              </a:ext>
            </a:extLst>
          </p:cNvPr>
          <p:cNvSpPr txBox="1"/>
          <p:nvPr/>
        </p:nvSpPr>
        <p:spPr>
          <a:xfrm>
            <a:off x="0" y="-15124"/>
            <a:ext cx="9113946" cy="1015663"/>
          </a:xfrm>
          <a:prstGeom prst="rect">
            <a:avLst/>
          </a:prstGeom>
          <a:solidFill>
            <a:srgbClr val="CC3300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Géologie et Contexte</a:t>
            </a:r>
            <a:endParaRPr lang="fr-FR" sz="6000" b="1" baseline="30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 charset="0"/>
            </a:endParaRPr>
          </a:p>
        </p:txBody>
      </p:sp>
      <p:pic>
        <p:nvPicPr>
          <p:cNvPr id="14" name="Picture 12" descr="Logo">
            <a:extLst>
              <a:ext uri="{FF2B5EF4-FFF2-40B4-BE49-F238E27FC236}">
                <a16:creationId xmlns:a16="http://schemas.microsoft.com/office/drawing/2014/main" id="{1548A829-8492-4C74-B93F-EE5C1C250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946" y="0"/>
            <a:ext cx="22860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0377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6">
            <a:extLst>
              <a:ext uri="{FF2B5EF4-FFF2-40B4-BE49-F238E27FC236}">
                <a16:creationId xmlns:a16="http://schemas.microsoft.com/office/drawing/2014/main" id="{A90AED50-8564-4660-95C1-B6404DC61AE0}"/>
              </a:ext>
            </a:extLst>
          </p:cNvPr>
          <p:cNvSpPr txBox="1"/>
          <p:nvPr/>
        </p:nvSpPr>
        <p:spPr>
          <a:xfrm>
            <a:off x="0" y="370197"/>
            <a:ext cx="9113946" cy="1200329"/>
          </a:xfrm>
          <a:prstGeom prst="rect">
            <a:avLst/>
          </a:prstGeom>
          <a:solidFill>
            <a:srgbClr val="CC3300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54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En partie couvert de neige (n mois/an)</a:t>
            </a:r>
          </a:p>
          <a:p>
            <a:pPr>
              <a:defRPr/>
            </a:pPr>
            <a:r>
              <a:rPr lang="fr-FR" sz="54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(Photo </a:t>
            </a:r>
            <a:r>
              <a:rPr lang="fr-FR" sz="5400" b="1" baseline="30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sat</a:t>
            </a:r>
            <a:r>
              <a:rPr lang="fr-FR" sz="54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. Google Pro)</a:t>
            </a:r>
          </a:p>
        </p:txBody>
      </p:sp>
      <p:pic>
        <p:nvPicPr>
          <p:cNvPr id="14" name="Picture 12" descr="Logo">
            <a:extLst>
              <a:ext uri="{FF2B5EF4-FFF2-40B4-BE49-F238E27FC236}">
                <a16:creationId xmlns:a16="http://schemas.microsoft.com/office/drawing/2014/main" id="{1548A829-8492-4C74-B93F-EE5C1C250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946" y="0"/>
            <a:ext cx="22860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348CD06-3A68-1D10-FD96-BAAFD86D2A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054" y="1583535"/>
            <a:ext cx="9144000" cy="4404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293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2" descr="Logo">
            <a:extLst>
              <a:ext uri="{FF2B5EF4-FFF2-40B4-BE49-F238E27FC236}">
                <a16:creationId xmlns:a16="http://schemas.microsoft.com/office/drawing/2014/main" id="{1548A829-8492-4C74-B93F-EE5C1C250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946" y="0"/>
            <a:ext cx="22860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2">
            <a:extLst>
              <a:ext uri="{FF2B5EF4-FFF2-40B4-BE49-F238E27FC236}">
                <a16:creationId xmlns:a16="http://schemas.microsoft.com/office/drawing/2014/main" id="{E259C0AD-AD30-44E0-B3D5-C8BFBF52247F}"/>
              </a:ext>
            </a:extLst>
          </p:cNvPr>
          <p:cNvSpPr txBox="1">
            <a:spLocks noChangeArrowheads="1" noChangeShapeType="1"/>
          </p:cNvSpPr>
          <p:nvPr/>
        </p:nvSpPr>
        <p:spPr bwMode="auto">
          <a:xfrm>
            <a:off x="0" y="11668"/>
            <a:ext cx="6827946" cy="1185084"/>
          </a:xfrm>
          <a:prstGeom prst="rect">
            <a:avLst/>
          </a:prstGeom>
          <a:solidFill>
            <a:srgbClr val="CC3300"/>
          </a:solidFill>
          <a:ln w="0" algn="in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tx1"/>
            </a:outerShdw>
          </a:effectLst>
        </p:spPr>
        <p:txBody>
          <a:bodyPr lIns="36195" tIns="36195" rIns="36195" bIns="36195"/>
          <a:lstStyle/>
          <a:p>
            <a:pPr>
              <a:defRPr/>
            </a:pPr>
            <a:r>
              <a:rPr lang="fr-F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Contexte structural et géologique, </a:t>
            </a:r>
            <a:r>
              <a:rPr lang="fr-FR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Saadallah</a:t>
            </a:r>
            <a:r>
              <a:rPr lang="fr-F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, 2017</a:t>
            </a:r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D53F234F-2589-46BF-9750-6678C502F238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985" y="1656184"/>
            <a:ext cx="9131489" cy="52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521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2" descr="Logo">
            <a:extLst>
              <a:ext uri="{FF2B5EF4-FFF2-40B4-BE49-F238E27FC236}">
                <a16:creationId xmlns:a16="http://schemas.microsoft.com/office/drawing/2014/main" id="{1548A829-8492-4C74-B93F-EE5C1C250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946" y="0"/>
            <a:ext cx="22860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2">
            <a:extLst>
              <a:ext uri="{FF2B5EF4-FFF2-40B4-BE49-F238E27FC236}">
                <a16:creationId xmlns:a16="http://schemas.microsoft.com/office/drawing/2014/main" id="{E259C0AD-AD30-44E0-B3D5-C8BFBF52247F}"/>
              </a:ext>
            </a:extLst>
          </p:cNvPr>
          <p:cNvSpPr txBox="1">
            <a:spLocks noChangeArrowheads="1" noChangeShapeType="1"/>
          </p:cNvSpPr>
          <p:nvPr/>
        </p:nvSpPr>
        <p:spPr bwMode="auto">
          <a:xfrm>
            <a:off x="0" y="11668"/>
            <a:ext cx="5148064" cy="1689140"/>
          </a:xfrm>
          <a:prstGeom prst="rect">
            <a:avLst/>
          </a:prstGeom>
          <a:solidFill>
            <a:srgbClr val="CC3300"/>
          </a:solidFill>
          <a:ln w="0" algn="in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tx1"/>
            </a:outerShdw>
          </a:effectLst>
        </p:spPr>
        <p:txBody>
          <a:bodyPr lIns="36195" tIns="36195" rIns="36195" bIns="36195"/>
          <a:lstStyle/>
          <a:p>
            <a:pPr>
              <a:defRPr/>
            </a:pPr>
            <a:r>
              <a:rPr lang="fr-F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La Chaîne Calcaire, carte structurale et géologique </a:t>
            </a:r>
            <a:r>
              <a:rPr lang="fr-FR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Saadallah</a:t>
            </a:r>
            <a:r>
              <a:rPr lang="fr-F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, 2017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40B1859C-69E1-470C-9667-66AC87417D7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6" y="3789040"/>
            <a:ext cx="9134573" cy="32197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7815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aadgeo.com/wp-content/uploads/2014/03/DjurdjuraFaceN.jpg">
            <a:extLst>
              <a:ext uri="{FF2B5EF4-FFF2-40B4-BE49-F238E27FC236}">
                <a16:creationId xmlns:a16="http://schemas.microsoft.com/office/drawing/2014/main" id="{EF527650-A193-4C62-A1AE-DE1BA09F65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5299"/>
            <a:ext cx="9006769" cy="6056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12" descr="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361" y="-23334"/>
            <a:ext cx="22860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2">
            <a:extLst>
              <a:ext uri="{FF2B5EF4-FFF2-40B4-BE49-F238E27FC236}">
                <a16:creationId xmlns:a16="http://schemas.microsoft.com/office/drawing/2014/main" id="{9216AF7E-4B60-47BB-9A0C-23FF7121488D}"/>
              </a:ext>
            </a:extLst>
          </p:cNvPr>
          <p:cNvSpPr txBox="1">
            <a:spLocks noChangeArrowheads="1" noChangeShapeType="1"/>
          </p:cNvSpPr>
          <p:nvPr/>
        </p:nvSpPr>
        <p:spPr bwMode="auto">
          <a:xfrm>
            <a:off x="-19639" y="19172"/>
            <a:ext cx="6858000" cy="691039"/>
          </a:xfrm>
          <a:prstGeom prst="rect">
            <a:avLst/>
          </a:prstGeom>
          <a:solidFill>
            <a:srgbClr val="CC3300"/>
          </a:solidFill>
          <a:ln w="0" algn="in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tx1"/>
            </a:outerShdw>
          </a:effectLst>
        </p:spPr>
        <p:txBody>
          <a:bodyPr lIns="36195" tIns="36195" rIns="36195" bIns="36195"/>
          <a:lstStyle/>
          <a:p>
            <a:pPr>
              <a:defRPr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Ch</a:t>
            </a:r>
            <a:r>
              <a:rPr lang="fr-F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aine Calcaire 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Times" charset="0"/>
              </a:rPr>
              <a:t>Djurdjura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Times" charset="0"/>
              </a:rPr>
              <a:t> </a:t>
            </a:r>
            <a:r>
              <a:rPr lang="fr-F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(flanc N) 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 </a:t>
            </a:r>
          </a:p>
          <a:p>
            <a:pPr>
              <a:defRPr/>
            </a:pP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2DB33A0B-25DC-40DF-BC9E-84E9B96353CF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6" y="3621536"/>
            <a:ext cx="9134573" cy="32197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0004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12" descr="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0"/>
            <a:ext cx="22860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4" descr="C:\Users\User\Desktop\WorkHereThenSendBackToToshiba\GassInWorkHere\GeoAlgEtGKabylie\GeoKabChap4\PhotosChap4\Fig414FaceNordMainJuif.JPG">
            <a:extLst>
              <a:ext uri="{FF2B5EF4-FFF2-40B4-BE49-F238E27FC236}">
                <a16:creationId xmlns:a16="http://schemas.microsoft.com/office/drawing/2014/main" id="{0AF0B7A6-6B79-493D-9703-6E94724084B0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13493"/>
            <a:ext cx="9076709" cy="386104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 Box 2">
            <a:extLst>
              <a:ext uri="{FF2B5EF4-FFF2-40B4-BE49-F238E27FC236}">
                <a16:creationId xmlns:a16="http://schemas.microsoft.com/office/drawing/2014/main" id="{16165411-1FEB-43EB-B152-AAEBE78F77D1}"/>
              </a:ext>
            </a:extLst>
          </p:cNvPr>
          <p:cNvSpPr txBox="1">
            <a:spLocks noChangeArrowheads="1" noChangeShapeType="1"/>
          </p:cNvSpPr>
          <p:nvPr/>
        </p:nvSpPr>
        <p:spPr bwMode="auto">
          <a:xfrm>
            <a:off x="0" y="22454"/>
            <a:ext cx="6858000" cy="691039"/>
          </a:xfrm>
          <a:prstGeom prst="rect">
            <a:avLst/>
          </a:prstGeom>
          <a:solidFill>
            <a:srgbClr val="CC3300"/>
          </a:solidFill>
          <a:ln w="0" algn="in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tx1"/>
            </a:outerShdw>
          </a:effectLst>
        </p:spPr>
        <p:txBody>
          <a:bodyPr lIns="36195" tIns="36195" rIns="36195" bIns="36195"/>
          <a:lstStyle/>
          <a:p>
            <a:pPr>
              <a:defRPr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Ch</a:t>
            </a:r>
            <a:r>
              <a:rPr lang="fr-F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aine Calcaire 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Times" charset="0"/>
              </a:rPr>
              <a:t>Djurdjura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Times" charset="0"/>
              </a:rPr>
              <a:t> </a:t>
            </a:r>
            <a:r>
              <a:rPr lang="fr-F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(flanc N) 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 </a:t>
            </a:r>
          </a:p>
          <a:p>
            <a:pPr>
              <a:defRPr/>
            </a:pP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54E596FF-E3FF-48C8-BCCC-16A58519198C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467"/>
          <a:stretch/>
        </p:blipFill>
        <p:spPr bwMode="auto">
          <a:xfrm>
            <a:off x="9427" y="4458248"/>
            <a:ext cx="9134573" cy="23997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3651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B0897A2-F958-4F1B-B2AF-FCA001A585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7" y="-8360"/>
            <a:ext cx="9144000" cy="6858000"/>
          </a:xfrm>
          <a:prstGeom prst="rect">
            <a:avLst/>
          </a:prstGeom>
        </p:spPr>
      </p:pic>
      <p:sp>
        <p:nvSpPr>
          <p:cNvPr id="7" name="Text Box 2">
            <a:extLst>
              <a:ext uri="{FF2B5EF4-FFF2-40B4-BE49-F238E27FC236}">
                <a16:creationId xmlns:a16="http://schemas.microsoft.com/office/drawing/2014/main" id="{EAEEE638-2B29-4073-BFF6-1998977F7F75}"/>
              </a:ext>
            </a:extLst>
          </p:cNvPr>
          <p:cNvSpPr txBox="1">
            <a:spLocks noChangeArrowheads="1" noChangeShapeType="1"/>
          </p:cNvSpPr>
          <p:nvPr/>
        </p:nvSpPr>
        <p:spPr bwMode="auto">
          <a:xfrm>
            <a:off x="46977" y="6300960"/>
            <a:ext cx="5004048" cy="548680"/>
          </a:xfrm>
          <a:prstGeom prst="rect">
            <a:avLst/>
          </a:prstGeom>
          <a:solidFill>
            <a:srgbClr val="CC3300"/>
          </a:solidFill>
          <a:ln w="0" algn="in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tx1"/>
            </a:outerShdw>
          </a:effectLst>
        </p:spPr>
        <p:txBody>
          <a:bodyPr lIns="36195" tIns="36195" rIns="36195" bIns="36195"/>
          <a:lstStyle/>
          <a:p>
            <a:pPr>
              <a:defRPr/>
            </a:pPr>
            <a:r>
              <a:rPr lang="fr-F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Chaine Calcaire &amp; MCC au N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charset="0"/>
            </a:endParaRPr>
          </a:p>
          <a:p>
            <a:pPr>
              <a:defRPr/>
            </a:pP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charset="0"/>
            </a:endParaRPr>
          </a:p>
        </p:txBody>
      </p:sp>
      <p:pic>
        <p:nvPicPr>
          <p:cNvPr id="2056" name="Picture 12" descr="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977" y="6492452"/>
            <a:ext cx="22860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64848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D8011B4-D59D-4151-AF47-E291804EA6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056" name="Picture 12" descr="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0435" y="0"/>
            <a:ext cx="22860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2">
            <a:extLst>
              <a:ext uri="{FF2B5EF4-FFF2-40B4-BE49-F238E27FC236}">
                <a16:creationId xmlns:a16="http://schemas.microsoft.com/office/drawing/2014/main" id="{A42EE60F-6232-4C8F-9C3D-1385978BCB4E}"/>
              </a:ext>
            </a:extLst>
          </p:cNvPr>
          <p:cNvSpPr txBox="1">
            <a:spLocks noChangeArrowheads="1" noChangeShapeType="1"/>
          </p:cNvSpPr>
          <p:nvPr/>
        </p:nvSpPr>
        <p:spPr bwMode="auto">
          <a:xfrm>
            <a:off x="0" y="0"/>
            <a:ext cx="5004048" cy="548680"/>
          </a:xfrm>
          <a:prstGeom prst="rect">
            <a:avLst/>
          </a:prstGeom>
          <a:solidFill>
            <a:srgbClr val="CC3300"/>
          </a:solidFill>
          <a:ln w="0" algn="in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tx1"/>
            </a:outerShdw>
          </a:effectLst>
        </p:spPr>
        <p:txBody>
          <a:bodyPr lIns="36195" tIns="36195" rIns="36195" bIns="36195"/>
          <a:lstStyle/>
          <a:p>
            <a:pPr>
              <a:defRPr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Ch</a:t>
            </a:r>
            <a:r>
              <a:rPr lang="fr-F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aine </a:t>
            </a:r>
            <a:r>
              <a:rPr lang="fr-FR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Calcai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re (</a:t>
            </a:r>
            <a:r>
              <a:rPr lang="fr-F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L. </a:t>
            </a:r>
            <a:r>
              <a:rPr lang="fr-FR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Khedidja</a:t>
            </a:r>
            <a:r>
              <a:rPr lang="fr-F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)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charset="0"/>
            </a:endParaRPr>
          </a:p>
          <a:p>
            <a:pPr>
              <a:defRPr/>
            </a:pP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F46A7188-5FA6-48F1-B055-48B20798C323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467"/>
          <a:stretch/>
        </p:blipFill>
        <p:spPr bwMode="auto">
          <a:xfrm>
            <a:off x="21862" y="4451569"/>
            <a:ext cx="9134573" cy="23997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1143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12" descr="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0"/>
            <a:ext cx="22860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E8A1CABF-EA9C-49E2-89A6-6E7A7A953402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6" y="3621536"/>
            <a:ext cx="9134573" cy="321970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Box 2">
            <a:extLst>
              <a:ext uri="{FF2B5EF4-FFF2-40B4-BE49-F238E27FC236}">
                <a16:creationId xmlns:a16="http://schemas.microsoft.com/office/drawing/2014/main" id="{975E18A2-0FCF-4391-97CD-3FC6889483BB}"/>
              </a:ext>
            </a:extLst>
          </p:cNvPr>
          <p:cNvSpPr txBox="1">
            <a:spLocks noChangeArrowheads="1" noChangeShapeType="1"/>
          </p:cNvSpPr>
          <p:nvPr/>
        </p:nvSpPr>
        <p:spPr bwMode="auto">
          <a:xfrm>
            <a:off x="16389" y="36646"/>
            <a:ext cx="2146564" cy="641083"/>
          </a:xfrm>
          <a:prstGeom prst="rect">
            <a:avLst/>
          </a:prstGeom>
          <a:solidFill>
            <a:srgbClr val="CC3300"/>
          </a:solidFill>
          <a:ln w="0" algn="in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tx1"/>
            </a:outerShdw>
          </a:effectLst>
        </p:spPr>
        <p:txBody>
          <a:bodyPr lIns="36195" tIns="36195" rIns="36195" bIns="36195"/>
          <a:lstStyle/>
          <a:p>
            <a:pPr>
              <a:defRPr/>
            </a:pPr>
            <a:r>
              <a:rPr lang="fr-F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2 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Coupes</a:t>
            </a:r>
          </a:p>
          <a:p>
            <a:pPr>
              <a:defRPr/>
            </a:pP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277DF63-B82A-4908-98E4-573E340334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574072">
            <a:off x="1451867" y="2269005"/>
            <a:ext cx="1318084" cy="134953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64CAAC3-7DE4-4CDB-8080-B88661DB1B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574072">
            <a:off x="3684115" y="2278094"/>
            <a:ext cx="1318084" cy="1349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468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12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230" y="691704"/>
            <a:ext cx="22860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>
            <a:extLst>
              <a:ext uri="{FF2B5EF4-FFF2-40B4-BE49-F238E27FC236}">
                <a16:creationId xmlns:a16="http://schemas.microsoft.com/office/drawing/2014/main" id="{5F6881EB-2565-47F0-A344-44C60198051C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8" y="1106977"/>
            <a:ext cx="8524432" cy="5755968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 Box 2">
            <a:extLst>
              <a:ext uri="{FF2B5EF4-FFF2-40B4-BE49-F238E27FC236}">
                <a16:creationId xmlns:a16="http://schemas.microsoft.com/office/drawing/2014/main" id="{339C69D8-468C-46B2-B91E-9723E1364839}"/>
              </a:ext>
            </a:extLst>
          </p:cNvPr>
          <p:cNvSpPr txBox="1">
            <a:spLocks noChangeArrowheads="1" noChangeShapeType="1"/>
          </p:cNvSpPr>
          <p:nvPr/>
        </p:nvSpPr>
        <p:spPr bwMode="auto">
          <a:xfrm>
            <a:off x="8008" y="3631"/>
            <a:ext cx="7876360" cy="641083"/>
          </a:xfrm>
          <a:prstGeom prst="rect">
            <a:avLst/>
          </a:prstGeom>
          <a:solidFill>
            <a:srgbClr val="CC3300"/>
          </a:solidFill>
          <a:ln w="0" algn="in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tx1"/>
            </a:outerShdw>
          </a:effectLst>
        </p:spPr>
        <p:txBody>
          <a:bodyPr lIns="36195" tIns="36195" rIns="36195" bIns="36195"/>
          <a:lstStyle/>
          <a:p>
            <a:pPr>
              <a:defRPr/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Flo</a:t>
            </a:r>
            <a:r>
              <a:rPr lang="fr-FR" sz="36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wer</a:t>
            </a:r>
            <a:r>
              <a:rPr lang="fr-FR" sz="3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 structure</a:t>
            </a:r>
            <a:r>
              <a:rPr lang="en-US" sz="3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 </a:t>
            </a:r>
            <a:r>
              <a:rPr lang="fr-F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(Structure en éventail)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Times" charset="0"/>
              </a:rPr>
              <a:t> </a:t>
            </a:r>
          </a:p>
          <a:p>
            <a:pPr>
              <a:defRPr/>
            </a:pP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76622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12" descr="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200" y="755282"/>
            <a:ext cx="22860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AAA6A13-1C98-43C1-A8D5-2FBD0DB94A19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384" y="755282"/>
            <a:ext cx="5301507" cy="612493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Box 2">
            <a:extLst>
              <a:ext uri="{FF2B5EF4-FFF2-40B4-BE49-F238E27FC236}">
                <a16:creationId xmlns:a16="http://schemas.microsoft.com/office/drawing/2014/main" id="{C8835B19-196A-4067-BBD4-04C43DD2EE9C}"/>
              </a:ext>
            </a:extLst>
          </p:cNvPr>
          <p:cNvSpPr txBox="1">
            <a:spLocks noChangeArrowheads="1" noChangeShapeType="1"/>
          </p:cNvSpPr>
          <p:nvPr/>
        </p:nvSpPr>
        <p:spPr bwMode="auto">
          <a:xfrm>
            <a:off x="8008" y="3631"/>
            <a:ext cx="7876360" cy="641083"/>
          </a:xfrm>
          <a:prstGeom prst="rect">
            <a:avLst/>
          </a:prstGeom>
          <a:solidFill>
            <a:srgbClr val="CC3300"/>
          </a:solidFill>
          <a:ln w="0" algn="in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tx1"/>
            </a:outerShdw>
          </a:effectLst>
        </p:spPr>
        <p:txBody>
          <a:bodyPr lIns="36195" tIns="36195" rIns="36195" bIns="36195"/>
          <a:lstStyle/>
          <a:p>
            <a:pPr>
              <a:defRPr/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Flo</a:t>
            </a:r>
            <a:r>
              <a:rPr lang="fr-FR" sz="36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wer</a:t>
            </a:r>
            <a:r>
              <a:rPr lang="fr-FR" sz="3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 structure</a:t>
            </a:r>
            <a:r>
              <a:rPr lang="en-US" sz="3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 </a:t>
            </a:r>
            <a:r>
              <a:rPr lang="fr-F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(Structure en éventail)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Times" charset="0"/>
              </a:rPr>
              <a:t> </a:t>
            </a:r>
          </a:p>
          <a:p>
            <a:pPr>
              <a:defRPr/>
            </a:pP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5630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12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1368" y="697251"/>
            <a:ext cx="22860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>
            <a:extLst>
              <a:ext uri="{FF2B5EF4-FFF2-40B4-BE49-F238E27FC236}">
                <a16:creationId xmlns:a16="http://schemas.microsoft.com/office/drawing/2014/main" id="{5F6881EB-2565-47F0-A344-44C60198051C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8" y="1106977"/>
            <a:ext cx="8524432" cy="575596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Box 2">
            <a:extLst>
              <a:ext uri="{FF2B5EF4-FFF2-40B4-BE49-F238E27FC236}">
                <a16:creationId xmlns:a16="http://schemas.microsoft.com/office/drawing/2014/main" id="{975E18A2-0FCF-4391-97CD-3FC6889483BB}"/>
              </a:ext>
            </a:extLst>
          </p:cNvPr>
          <p:cNvSpPr txBox="1">
            <a:spLocks noChangeArrowheads="1" noChangeShapeType="1"/>
          </p:cNvSpPr>
          <p:nvPr/>
        </p:nvSpPr>
        <p:spPr bwMode="auto">
          <a:xfrm>
            <a:off x="8008" y="3631"/>
            <a:ext cx="7876360" cy="641083"/>
          </a:xfrm>
          <a:prstGeom prst="rect">
            <a:avLst/>
          </a:prstGeom>
          <a:solidFill>
            <a:srgbClr val="CC3300"/>
          </a:solidFill>
          <a:ln w="0" algn="in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tx1"/>
            </a:outerShdw>
          </a:effectLst>
        </p:spPr>
        <p:txBody>
          <a:bodyPr lIns="36195" tIns="36195" rIns="36195" bIns="36195"/>
          <a:lstStyle/>
          <a:p>
            <a:pPr>
              <a:defRPr/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Flo</a:t>
            </a:r>
            <a:r>
              <a:rPr lang="fr-FR" sz="36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wer</a:t>
            </a:r>
            <a:r>
              <a:rPr lang="fr-FR" sz="3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 structure</a:t>
            </a:r>
            <a:r>
              <a:rPr lang="en-US" sz="3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 </a:t>
            </a:r>
            <a:r>
              <a:rPr lang="fr-F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(Structure en éventail)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Times" charset="0"/>
              </a:rPr>
              <a:t> </a:t>
            </a:r>
          </a:p>
          <a:p>
            <a:pPr>
              <a:defRPr/>
            </a:pP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C4AF639-86EC-4B23-8D60-2F9ECF1211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 flipV="1">
            <a:off x="4788024" y="5367201"/>
            <a:ext cx="1180772" cy="1208949"/>
          </a:xfrm>
          <a:prstGeom prst="rect">
            <a:avLst/>
          </a:prstGeom>
        </p:spPr>
      </p:pic>
      <p:sp>
        <p:nvSpPr>
          <p:cNvPr id="14" name="Text Box 2">
            <a:extLst>
              <a:ext uri="{FF2B5EF4-FFF2-40B4-BE49-F238E27FC236}">
                <a16:creationId xmlns:a16="http://schemas.microsoft.com/office/drawing/2014/main" id="{0148D455-8AA7-43B1-890D-4A456EFFB79B}"/>
              </a:ext>
            </a:extLst>
          </p:cNvPr>
          <p:cNvSpPr txBox="1">
            <a:spLocks noChangeArrowheads="1" noChangeShapeType="1"/>
          </p:cNvSpPr>
          <p:nvPr/>
        </p:nvSpPr>
        <p:spPr bwMode="auto">
          <a:xfrm>
            <a:off x="8008" y="6216917"/>
            <a:ext cx="3483872" cy="641083"/>
          </a:xfrm>
          <a:prstGeom prst="rect">
            <a:avLst/>
          </a:prstGeom>
          <a:solidFill>
            <a:srgbClr val="CC3300"/>
          </a:solidFill>
          <a:ln w="0" algn="in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tx1"/>
            </a:outerShdw>
          </a:effectLst>
        </p:spPr>
        <p:txBody>
          <a:bodyPr lIns="36195" tIns="36195" rIns="36195" bIns="36195"/>
          <a:lstStyle/>
          <a:p>
            <a:pPr>
              <a:defRPr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Racine à</a:t>
            </a:r>
            <a:r>
              <a:rPr lang="fr-F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 -10 Km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  <a:latin typeface="Times" charset="0"/>
            </a:endParaRPr>
          </a:p>
          <a:p>
            <a:pPr>
              <a:defRPr/>
            </a:pP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1989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12" descr="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200" y="755282"/>
            <a:ext cx="22860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AAA6A13-1C98-43C1-A8D5-2FBD0DB94A19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384" y="755282"/>
            <a:ext cx="5301507" cy="612493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Box 2">
            <a:extLst>
              <a:ext uri="{FF2B5EF4-FFF2-40B4-BE49-F238E27FC236}">
                <a16:creationId xmlns:a16="http://schemas.microsoft.com/office/drawing/2014/main" id="{C8835B19-196A-4067-BBD4-04C43DD2EE9C}"/>
              </a:ext>
            </a:extLst>
          </p:cNvPr>
          <p:cNvSpPr txBox="1">
            <a:spLocks noChangeArrowheads="1" noChangeShapeType="1"/>
          </p:cNvSpPr>
          <p:nvPr/>
        </p:nvSpPr>
        <p:spPr bwMode="auto">
          <a:xfrm>
            <a:off x="8008" y="3631"/>
            <a:ext cx="7876360" cy="641083"/>
          </a:xfrm>
          <a:prstGeom prst="rect">
            <a:avLst/>
          </a:prstGeom>
          <a:solidFill>
            <a:srgbClr val="CC3300"/>
          </a:solidFill>
          <a:ln w="0" algn="in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tx1"/>
            </a:outerShdw>
          </a:effectLst>
        </p:spPr>
        <p:txBody>
          <a:bodyPr lIns="36195" tIns="36195" rIns="36195" bIns="36195"/>
          <a:lstStyle/>
          <a:p>
            <a:pPr>
              <a:defRPr/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Flo</a:t>
            </a:r>
            <a:r>
              <a:rPr lang="fr-FR" sz="36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wer</a:t>
            </a:r>
            <a:r>
              <a:rPr lang="fr-FR" sz="3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 structure</a:t>
            </a:r>
            <a:r>
              <a:rPr lang="en-US" sz="3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 </a:t>
            </a:r>
            <a:r>
              <a:rPr lang="fr-F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(Structure en éventail)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Times" charset="0"/>
              </a:rPr>
              <a:t> </a:t>
            </a:r>
          </a:p>
          <a:p>
            <a:pPr>
              <a:defRPr/>
            </a:pP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3264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12" descr="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819422"/>
            <a:ext cx="22860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AAA6A13-1C98-43C1-A8D5-2FBD0DB94A19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371" y="687147"/>
            <a:ext cx="5301507" cy="6124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C63C170-486A-406C-A7F7-C6786A2988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2936179">
            <a:off x="3217607" y="4005962"/>
            <a:ext cx="1847290" cy="1891373"/>
          </a:xfrm>
          <a:prstGeom prst="rect">
            <a:avLst/>
          </a:prstGeom>
        </p:spPr>
      </p:pic>
      <p:sp>
        <p:nvSpPr>
          <p:cNvPr id="14" name="Text Box 2">
            <a:extLst>
              <a:ext uri="{FF2B5EF4-FFF2-40B4-BE49-F238E27FC236}">
                <a16:creationId xmlns:a16="http://schemas.microsoft.com/office/drawing/2014/main" id="{2BB8F3FC-F8FE-429F-850D-F56C042915F6}"/>
              </a:ext>
            </a:extLst>
          </p:cNvPr>
          <p:cNvSpPr txBox="1">
            <a:spLocks noChangeArrowheads="1" noChangeShapeType="1"/>
          </p:cNvSpPr>
          <p:nvPr/>
        </p:nvSpPr>
        <p:spPr bwMode="auto">
          <a:xfrm>
            <a:off x="5866248" y="6235706"/>
            <a:ext cx="3277752" cy="641083"/>
          </a:xfrm>
          <a:prstGeom prst="rect">
            <a:avLst/>
          </a:prstGeom>
          <a:solidFill>
            <a:srgbClr val="CC3300"/>
          </a:solidFill>
          <a:ln w="0" algn="in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tx1"/>
            </a:outerShdw>
          </a:effectLst>
        </p:spPr>
        <p:txBody>
          <a:bodyPr lIns="36195" tIns="36195" rIns="36195" bIns="36195"/>
          <a:lstStyle/>
          <a:p>
            <a:pPr>
              <a:defRPr/>
            </a:pPr>
            <a:r>
              <a:rPr lang="fr-F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Racine à -5 Km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  <a:latin typeface="Times" charset="0"/>
            </a:endParaRPr>
          </a:p>
          <a:p>
            <a:pPr>
              <a:defRPr/>
            </a:pP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charset="0"/>
            </a:endParaRPr>
          </a:p>
        </p:txBody>
      </p:sp>
      <p:sp>
        <p:nvSpPr>
          <p:cNvPr id="15" name="Text Box 2">
            <a:extLst>
              <a:ext uri="{FF2B5EF4-FFF2-40B4-BE49-F238E27FC236}">
                <a16:creationId xmlns:a16="http://schemas.microsoft.com/office/drawing/2014/main" id="{CC4979DE-579B-4960-8DB6-6D85492EA35B}"/>
              </a:ext>
            </a:extLst>
          </p:cNvPr>
          <p:cNvSpPr txBox="1">
            <a:spLocks noChangeArrowheads="1" noChangeShapeType="1"/>
          </p:cNvSpPr>
          <p:nvPr/>
        </p:nvSpPr>
        <p:spPr bwMode="auto">
          <a:xfrm>
            <a:off x="8008" y="3631"/>
            <a:ext cx="7876360" cy="641083"/>
          </a:xfrm>
          <a:prstGeom prst="rect">
            <a:avLst/>
          </a:prstGeom>
          <a:solidFill>
            <a:srgbClr val="CC3300"/>
          </a:solidFill>
          <a:ln w="0" algn="in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tx1"/>
            </a:outerShdw>
          </a:effectLst>
        </p:spPr>
        <p:txBody>
          <a:bodyPr lIns="36195" tIns="36195" rIns="36195" bIns="36195"/>
          <a:lstStyle/>
          <a:p>
            <a:pPr>
              <a:defRPr/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Flo</a:t>
            </a:r>
            <a:r>
              <a:rPr lang="fr-FR" sz="36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wer</a:t>
            </a:r>
            <a:r>
              <a:rPr lang="fr-FR" sz="3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 structure</a:t>
            </a:r>
            <a:r>
              <a:rPr lang="en-US" sz="3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 </a:t>
            </a:r>
            <a:r>
              <a:rPr lang="fr-F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(Structure en éventail)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Times" charset="0"/>
              </a:rPr>
              <a:t> </a:t>
            </a:r>
          </a:p>
          <a:p>
            <a:pPr>
              <a:defRPr/>
            </a:pP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3912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D8011B4-D59D-4151-AF47-E291804EA6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27" y="-12608"/>
            <a:ext cx="9144000" cy="6858000"/>
          </a:xfrm>
          <a:prstGeom prst="rect">
            <a:avLst/>
          </a:prstGeom>
        </p:spPr>
      </p:pic>
      <p:pic>
        <p:nvPicPr>
          <p:cNvPr id="2056" name="Picture 12" descr="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427" y="801887"/>
            <a:ext cx="22860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BB9760D5-C849-45F9-A0B1-5F04EA4B3E45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458"/>
          <a:stretch/>
        </p:blipFill>
        <p:spPr bwMode="auto">
          <a:xfrm>
            <a:off x="-29320" y="4391211"/>
            <a:ext cx="9134573" cy="2464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940A3D4-BEB5-45C7-A2D9-3889130AF8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3150358">
            <a:off x="5498174" y="5565841"/>
            <a:ext cx="1318084" cy="1349538"/>
          </a:xfrm>
          <a:prstGeom prst="rect">
            <a:avLst/>
          </a:prstGeom>
        </p:spPr>
      </p:pic>
      <p:sp>
        <p:nvSpPr>
          <p:cNvPr id="13" name="Text Box 2">
            <a:extLst>
              <a:ext uri="{FF2B5EF4-FFF2-40B4-BE49-F238E27FC236}">
                <a16:creationId xmlns:a16="http://schemas.microsoft.com/office/drawing/2014/main" id="{F1B8F520-D7F3-4995-AB07-A6684D7B2068}"/>
              </a:ext>
            </a:extLst>
          </p:cNvPr>
          <p:cNvSpPr txBox="1">
            <a:spLocks noChangeArrowheads="1" noChangeShapeType="1"/>
          </p:cNvSpPr>
          <p:nvPr/>
        </p:nvSpPr>
        <p:spPr bwMode="auto">
          <a:xfrm>
            <a:off x="0" y="0"/>
            <a:ext cx="5004048" cy="548680"/>
          </a:xfrm>
          <a:prstGeom prst="rect">
            <a:avLst/>
          </a:prstGeom>
          <a:solidFill>
            <a:srgbClr val="CC3300"/>
          </a:solidFill>
          <a:ln w="0" algn="in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tx1"/>
            </a:outerShdw>
          </a:effectLst>
        </p:spPr>
        <p:txBody>
          <a:bodyPr lIns="36195" tIns="36195" rIns="36195" bIns="36195"/>
          <a:lstStyle/>
          <a:p>
            <a:pPr>
              <a:defRPr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Ch</a:t>
            </a:r>
            <a:r>
              <a:rPr lang="fr-F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aine </a:t>
            </a:r>
            <a:r>
              <a:rPr lang="fr-FR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Calcai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re (</a:t>
            </a:r>
            <a:r>
              <a:rPr lang="fr-F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L. </a:t>
            </a:r>
            <a:r>
              <a:rPr lang="fr-FR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Khedidja</a:t>
            </a:r>
            <a:r>
              <a:rPr lang="fr-F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)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charset="0"/>
            </a:endParaRPr>
          </a:p>
          <a:p>
            <a:pPr>
              <a:defRPr/>
            </a:pP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5394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4" descr="C:\Users\User\Desktop\WorkHereThenSendBackToToshiba\GassInWorkHere\GeoAlgEtGKabylie\GeoKabChap4\PhotosChap4\Fig421AxeAnticlLallaKahd.JPG">
            <a:extLst>
              <a:ext uri="{FF2B5EF4-FFF2-40B4-BE49-F238E27FC236}">
                <a16:creationId xmlns:a16="http://schemas.microsoft.com/office/drawing/2014/main" id="{F2BC5582-A03A-4C20-A38B-FA209996132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25" y="692696"/>
            <a:ext cx="9042395" cy="5085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6" name="Picture 12" descr="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0"/>
            <a:ext cx="22860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2">
            <a:extLst>
              <a:ext uri="{FF2B5EF4-FFF2-40B4-BE49-F238E27FC236}">
                <a16:creationId xmlns:a16="http://schemas.microsoft.com/office/drawing/2014/main" id="{89F19615-6777-42AA-8715-CCE0B1C5CDE5}"/>
              </a:ext>
            </a:extLst>
          </p:cNvPr>
          <p:cNvSpPr txBox="1">
            <a:spLocks noChangeArrowheads="1" noChangeShapeType="1"/>
          </p:cNvSpPr>
          <p:nvPr/>
        </p:nvSpPr>
        <p:spPr bwMode="auto">
          <a:xfrm>
            <a:off x="0" y="0"/>
            <a:ext cx="5004048" cy="548680"/>
          </a:xfrm>
          <a:prstGeom prst="rect">
            <a:avLst/>
          </a:prstGeom>
          <a:solidFill>
            <a:srgbClr val="CC3300"/>
          </a:solidFill>
          <a:ln w="0" algn="in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tx1"/>
            </a:outerShdw>
          </a:effectLst>
        </p:spPr>
        <p:txBody>
          <a:bodyPr lIns="36195" tIns="36195" rIns="36195" bIns="36195"/>
          <a:lstStyle/>
          <a:p>
            <a:pPr>
              <a:defRPr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Ch</a:t>
            </a:r>
            <a:r>
              <a:rPr lang="fr-F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aine </a:t>
            </a:r>
            <a:r>
              <a:rPr lang="fr-FR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Calcai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re (</a:t>
            </a:r>
            <a:r>
              <a:rPr lang="fr-F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L. </a:t>
            </a:r>
            <a:r>
              <a:rPr lang="fr-FR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Khedidja</a:t>
            </a:r>
            <a:r>
              <a:rPr lang="fr-F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)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charset="0"/>
            </a:endParaRPr>
          </a:p>
          <a:p>
            <a:pPr>
              <a:defRPr/>
            </a:pP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4D4BB01D-085A-46D6-99BB-8E5DC90C7189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458"/>
          <a:stretch/>
        </p:blipFill>
        <p:spPr bwMode="auto">
          <a:xfrm>
            <a:off x="0" y="4393578"/>
            <a:ext cx="9134573" cy="24644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67542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4" descr="C:\Users\User\Desktop\WorkHereThenSendBackToToshiba\GassInWorkHere\GeoAlgEtGKabylie\GeoKabChap4\PhotosChap4\Fig421AxeAnticlLallaKahd.JPG">
            <a:extLst>
              <a:ext uri="{FF2B5EF4-FFF2-40B4-BE49-F238E27FC236}">
                <a16:creationId xmlns:a16="http://schemas.microsoft.com/office/drawing/2014/main" id="{F2BC5582-A03A-4C20-A38B-FA209996132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772816"/>
            <a:ext cx="9042395" cy="508518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 Box 2">
            <a:extLst>
              <a:ext uri="{FF2B5EF4-FFF2-40B4-BE49-F238E27FC236}">
                <a16:creationId xmlns:a16="http://schemas.microsoft.com/office/drawing/2014/main" id="{B85C3DBC-BA7C-4F84-81B2-36961C4106DD}"/>
              </a:ext>
            </a:extLst>
          </p:cNvPr>
          <p:cNvSpPr txBox="1">
            <a:spLocks noChangeArrowheads="1" noChangeShapeType="1"/>
          </p:cNvSpPr>
          <p:nvPr/>
        </p:nvSpPr>
        <p:spPr bwMode="auto">
          <a:xfrm>
            <a:off x="60228" y="751310"/>
            <a:ext cx="9042396" cy="911242"/>
          </a:xfrm>
          <a:prstGeom prst="rect">
            <a:avLst/>
          </a:prstGeom>
          <a:solidFill>
            <a:srgbClr val="CC3300"/>
          </a:solidFill>
          <a:ln w="0" algn="in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tx1"/>
            </a:outerShdw>
          </a:effectLst>
        </p:spPr>
        <p:txBody>
          <a:bodyPr lIns="36195" tIns="36195" rIns="36195" bIns="36195"/>
          <a:lstStyle/>
          <a:p>
            <a:pPr>
              <a:defRPr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L</a:t>
            </a:r>
            <a:r>
              <a:rPr lang="fr-F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’axe plonge de </a:t>
            </a:r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Times" charset="0"/>
              </a:rPr>
              <a:t>70</a:t>
            </a:r>
            <a:r>
              <a:rPr lang="en-US" sz="4400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Times" charset="0"/>
              </a:rPr>
              <a:t>o</a:t>
            </a:r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Times" charset="0"/>
              </a:rPr>
              <a:t> W</a:t>
            </a:r>
          </a:p>
          <a:p>
            <a:pPr>
              <a:defRPr/>
            </a:pP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charset="0"/>
            </a:endParaRPr>
          </a:p>
        </p:txBody>
      </p:sp>
      <p:pic>
        <p:nvPicPr>
          <p:cNvPr id="2056" name="Picture 12" descr="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624" y="6480652"/>
            <a:ext cx="22860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99D8852-5A9B-4633-BCDE-F4776CFB99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1591266">
            <a:off x="5329211" y="1519927"/>
            <a:ext cx="1847290" cy="1891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6925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12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660" y="1916832"/>
            <a:ext cx="22860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E8A1CABF-EA9C-49E2-89A6-6E7A7A95340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6" y="3621536"/>
            <a:ext cx="9134573" cy="3219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AD54686-528A-4A7D-A84F-6B31FC32DF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828691">
            <a:off x="2904055" y="4221111"/>
            <a:ext cx="3345312" cy="963938"/>
          </a:xfrm>
          <a:prstGeom prst="rect">
            <a:avLst/>
          </a:prstGeom>
        </p:spPr>
      </p:pic>
      <p:sp>
        <p:nvSpPr>
          <p:cNvPr id="9" name="Text Box 2">
            <a:extLst>
              <a:ext uri="{FF2B5EF4-FFF2-40B4-BE49-F238E27FC236}">
                <a16:creationId xmlns:a16="http://schemas.microsoft.com/office/drawing/2014/main" id="{81126166-C92A-4F59-A912-A5C4E2BE85AE}"/>
              </a:ext>
            </a:extLst>
          </p:cNvPr>
          <p:cNvSpPr txBox="1">
            <a:spLocks noChangeArrowheads="1" noChangeShapeType="1"/>
          </p:cNvSpPr>
          <p:nvPr/>
        </p:nvSpPr>
        <p:spPr bwMode="auto">
          <a:xfrm>
            <a:off x="9425" y="-10043"/>
            <a:ext cx="9134573" cy="1854867"/>
          </a:xfrm>
          <a:prstGeom prst="rect">
            <a:avLst/>
          </a:prstGeom>
          <a:solidFill>
            <a:srgbClr val="CC3300"/>
          </a:solidFill>
          <a:ln w="0" algn="in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tx1"/>
            </a:outerShdw>
          </a:effectLst>
        </p:spPr>
        <p:txBody>
          <a:bodyPr lIns="36195" tIns="36195" rIns="36195" bIns="36195"/>
          <a:lstStyle/>
          <a:p>
            <a:pPr>
              <a:defRPr/>
            </a:pPr>
            <a:r>
              <a:rPr lang="fr-F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La Chaine Calcaire plonge W, </a:t>
            </a:r>
            <a:r>
              <a:rPr lang="fr-F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Times" charset="0"/>
              </a:rPr>
              <a:t>disparait sous sa propre couverture molassique</a:t>
            </a:r>
            <a:r>
              <a:rPr lang="fr-F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 (Eo-Oligo-</a:t>
            </a:r>
            <a:r>
              <a:rPr lang="fr-FR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Mio</a:t>
            </a:r>
            <a:r>
              <a:rPr lang="fr-F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) post tectonique éocène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89446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saadgeo.com/wp-content/uploads/2014/03/DjurdjuraFaceN.jpg">
            <a:extLst>
              <a:ext uri="{FF2B5EF4-FFF2-40B4-BE49-F238E27FC236}">
                <a16:creationId xmlns:a16="http://schemas.microsoft.com/office/drawing/2014/main" id="{190004CC-62CF-4F57-947B-E54BD86E22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4" y="719855"/>
            <a:ext cx="9114746" cy="6128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16">
            <a:extLst>
              <a:ext uri="{FF2B5EF4-FFF2-40B4-BE49-F238E27FC236}">
                <a16:creationId xmlns:a16="http://schemas.microsoft.com/office/drawing/2014/main" id="{A90AED50-8564-4660-95C1-B6404DC61AE0}"/>
              </a:ext>
            </a:extLst>
          </p:cNvPr>
          <p:cNvSpPr txBox="1"/>
          <p:nvPr/>
        </p:nvSpPr>
        <p:spPr>
          <a:xfrm>
            <a:off x="0" y="-15124"/>
            <a:ext cx="6827946" cy="1015663"/>
          </a:xfrm>
          <a:prstGeom prst="rect">
            <a:avLst/>
          </a:prstGeom>
          <a:solidFill>
            <a:srgbClr val="CC3300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Axe plonge vers l’W</a:t>
            </a:r>
            <a:endParaRPr lang="fr-FR" sz="6000" b="1" baseline="30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 charset="0"/>
            </a:endParaRPr>
          </a:p>
        </p:txBody>
      </p:sp>
      <p:pic>
        <p:nvPicPr>
          <p:cNvPr id="14" name="Picture 12" descr="Logo">
            <a:extLst>
              <a:ext uri="{FF2B5EF4-FFF2-40B4-BE49-F238E27FC236}">
                <a16:creationId xmlns:a16="http://schemas.microsoft.com/office/drawing/2014/main" id="{1548A829-8492-4C74-B93F-EE5C1C250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946" y="0"/>
            <a:ext cx="22860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16">
            <a:extLst>
              <a:ext uri="{FF2B5EF4-FFF2-40B4-BE49-F238E27FC236}">
                <a16:creationId xmlns:a16="http://schemas.microsoft.com/office/drawing/2014/main" id="{044A801B-F4FC-4880-ACD6-C955655A44F0}"/>
              </a:ext>
            </a:extLst>
          </p:cNvPr>
          <p:cNvSpPr txBox="1"/>
          <p:nvPr/>
        </p:nvSpPr>
        <p:spPr>
          <a:xfrm>
            <a:off x="0" y="3062920"/>
            <a:ext cx="6491164" cy="3785652"/>
          </a:xfrm>
          <a:prstGeom prst="rect">
            <a:avLst/>
          </a:prstGeom>
          <a:solidFill>
            <a:srgbClr val="CC3300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Une autre méthode pour estimer le </a:t>
            </a:r>
            <a:r>
              <a:rPr lang="fr-FR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ighlight>
                  <a:srgbClr val="FFFF00"/>
                </a:highlight>
                <a:latin typeface="Times" charset="0"/>
              </a:rPr>
              <a:t>plongement de l’AXE</a:t>
            </a:r>
            <a:endParaRPr lang="fr-FR" sz="6000" b="1" baseline="300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highlight>
                <a:srgbClr val="FFFF00"/>
              </a:highlight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336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saadgeo.com/wp-content/uploads/2014/03/DjurdjuraFaceN.jpg">
            <a:extLst>
              <a:ext uri="{FF2B5EF4-FFF2-40B4-BE49-F238E27FC236}">
                <a16:creationId xmlns:a16="http://schemas.microsoft.com/office/drawing/2014/main" id="{190004CC-62CF-4F57-947B-E54BD86E22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4" y="719855"/>
            <a:ext cx="9114746" cy="6128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16">
            <a:extLst>
              <a:ext uri="{FF2B5EF4-FFF2-40B4-BE49-F238E27FC236}">
                <a16:creationId xmlns:a16="http://schemas.microsoft.com/office/drawing/2014/main" id="{A90AED50-8564-4660-95C1-B6404DC61AE0}"/>
              </a:ext>
            </a:extLst>
          </p:cNvPr>
          <p:cNvSpPr txBox="1"/>
          <p:nvPr/>
        </p:nvSpPr>
        <p:spPr>
          <a:xfrm>
            <a:off x="0" y="-15124"/>
            <a:ext cx="6827946" cy="1015663"/>
          </a:xfrm>
          <a:prstGeom prst="rect">
            <a:avLst/>
          </a:prstGeom>
          <a:solidFill>
            <a:srgbClr val="CC3300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Axe plonge vers l’W</a:t>
            </a:r>
            <a:endParaRPr lang="fr-FR" sz="6000" b="1" baseline="30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 charset="0"/>
            </a:endParaRPr>
          </a:p>
        </p:txBody>
      </p:sp>
      <p:pic>
        <p:nvPicPr>
          <p:cNvPr id="14" name="Picture 12" descr="Logo">
            <a:extLst>
              <a:ext uri="{FF2B5EF4-FFF2-40B4-BE49-F238E27FC236}">
                <a16:creationId xmlns:a16="http://schemas.microsoft.com/office/drawing/2014/main" id="{1548A829-8492-4C74-B93F-EE5C1C250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946" y="0"/>
            <a:ext cx="22860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16">
            <a:extLst>
              <a:ext uri="{FF2B5EF4-FFF2-40B4-BE49-F238E27FC236}">
                <a16:creationId xmlns:a16="http://schemas.microsoft.com/office/drawing/2014/main" id="{044A801B-F4FC-4880-ACD6-C955655A44F0}"/>
              </a:ext>
            </a:extLst>
          </p:cNvPr>
          <p:cNvSpPr txBox="1"/>
          <p:nvPr/>
        </p:nvSpPr>
        <p:spPr>
          <a:xfrm>
            <a:off x="-6230" y="5860976"/>
            <a:ext cx="6827946" cy="1015663"/>
          </a:xfrm>
          <a:prstGeom prst="rect">
            <a:avLst/>
          </a:prstGeom>
          <a:solidFill>
            <a:srgbClr val="CC3300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Sur la carte</a:t>
            </a:r>
            <a:endParaRPr lang="fr-FR" sz="6000" b="1" baseline="300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highlight>
                <a:srgbClr val="FFFF00"/>
              </a:highlight>
              <a:latin typeface="Times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D655564-CAEA-408E-9F28-F33DEB18E6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7" y="2608240"/>
            <a:ext cx="9144000" cy="3224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7909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saadgeo.com/wp-content/uploads/2014/03/DjurdjuraFaceN.jpg">
            <a:extLst>
              <a:ext uri="{FF2B5EF4-FFF2-40B4-BE49-F238E27FC236}">
                <a16:creationId xmlns:a16="http://schemas.microsoft.com/office/drawing/2014/main" id="{190004CC-62CF-4F57-947B-E54BD86E22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4" y="719855"/>
            <a:ext cx="9114746" cy="6128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2" descr="Logo">
            <a:extLst>
              <a:ext uri="{FF2B5EF4-FFF2-40B4-BE49-F238E27FC236}">
                <a16:creationId xmlns:a16="http://schemas.microsoft.com/office/drawing/2014/main" id="{1548A829-8492-4C74-B93F-EE5C1C250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946" y="0"/>
            <a:ext cx="22860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1307D42-8430-43C5-9CF6-C276497213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2707"/>
            <a:ext cx="9144000" cy="6399126"/>
          </a:xfrm>
          <a:prstGeom prst="rect">
            <a:avLst/>
          </a:prstGeom>
        </p:spPr>
      </p:pic>
      <p:sp>
        <p:nvSpPr>
          <p:cNvPr id="5" name="TextBox 16">
            <a:extLst>
              <a:ext uri="{FF2B5EF4-FFF2-40B4-BE49-F238E27FC236}">
                <a16:creationId xmlns:a16="http://schemas.microsoft.com/office/drawing/2014/main" id="{044A801B-F4FC-4880-ACD6-C955655A44F0}"/>
              </a:ext>
            </a:extLst>
          </p:cNvPr>
          <p:cNvSpPr txBox="1"/>
          <p:nvPr/>
        </p:nvSpPr>
        <p:spPr>
          <a:xfrm>
            <a:off x="7076620" y="3847210"/>
            <a:ext cx="2089405" cy="3046988"/>
          </a:xfrm>
          <a:prstGeom prst="rect">
            <a:avLst/>
          </a:prstGeom>
          <a:solidFill>
            <a:srgbClr val="CC3300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Sur la carte faire une coupe // à la direction de plongement, y projeter les points essentiels</a:t>
            </a:r>
            <a:endParaRPr lang="fr-FR" sz="2400" b="1" baseline="300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highlight>
                <a:srgbClr val="FFFF00"/>
              </a:highlight>
              <a:latin typeface="Times" charset="0"/>
            </a:endParaRPr>
          </a:p>
        </p:txBody>
      </p:sp>
      <p:sp>
        <p:nvSpPr>
          <p:cNvPr id="8" name="TextBox 16">
            <a:extLst>
              <a:ext uri="{FF2B5EF4-FFF2-40B4-BE49-F238E27FC236}">
                <a16:creationId xmlns:a16="http://schemas.microsoft.com/office/drawing/2014/main" id="{A90AED50-8564-4660-95C1-B6404DC61AE0}"/>
              </a:ext>
            </a:extLst>
          </p:cNvPr>
          <p:cNvSpPr txBox="1"/>
          <p:nvPr/>
        </p:nvSpPr>
        <p:spPr>
          <a:xfrm>
            <a:off x="0" y="0"/>
            <a:ext cx="3707904" cy="461665"/>
          </a:xfrm>
          <a:prstGeom prst="rect">
            <a:avLst/>
          </a:prstGeom>
          <a:solidFill>
            <a:srgbClr val="CC3300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Axe plonge vers l’W</a:t>
            </a:r>
            <a:endParaRPr lang="fr-FR" sz="2400" b="1" baseline="30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 charset="0"/>
            </a:endParaRPr>
          </a:p>
        </p:txBody>
      </p:sp>
      <p:sp>
        <p:nvSpPr>
          <p:cNvPr id="11" name="TextBox 16">
            <a:extLst>
              <a:ext uri="{FF2B5EF4-FFF2-40B4-BE49-F238E27FC236}">
                <a16:creationId xmlns:a16="http://schemas.microsoft.com/office/drawing/2014/main" id="{81D01CAF-CBFB-4E94-A29F-DB41F68F9CD5}"/>
              </a:ext>
            </a:extLst>
          </p:cNvPr>
          <p:cNvSpPr txBox="1"/>
          <p:nvPr/>
        </p:nvSpPr>
        <p:spPr>
          <a:xfrm>
            <a:off x="-25052" y="3670126"/>
            <a:ext cx="1716732" cy="2554545"/>
          </a:xfrm>
          <a:prstGeom prst="rect">
            <a:avLst/>
          </a:prstGeom>
          <a:solidFill>
            <a:srgbClr val="CC3300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ighlight>
                  <a:srgbClr val="FFFF00"/>
                </a:highlight>
                <a:latin typeface="Times" charset="0"/>
              </a:rPr>
              <a:t>La même échelle !</a:t>
            </a:r>
          </a:p>
        </p:txBody>
      </p:sp>
    </p:spTree>
    <p:extLst>
      <p:ext uri="{BB962C8B-B14F-4D97-AF65-F5344CB8AC3E}">
        <p14:creationId xmlns:p14="http://schemas.microsoft.com/office/powerpoint/2010/main" val="35364972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saadgeo.com/wp-content/uploads/2014/03/DjurdjuraFaceN.jpg">
            <a:extLst>
              <a:ext uri="{FF2B5EF4-FFF2-40B4-BE49-F238E27FC236}">
                <a16:creationId xmlns:a16="http://schemas.microsoft.com/office/drawing/2014/main" id="{190004CC-62CF-4F57-947B-E54BD86E22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4" y="719855"/>
            <a:ext cx="9114746" cy="6128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BDA7908-8696-4B2D-A325-7F6841F1C3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9" y="19862"/>
            <a:ext cx="9144000" cy="6828710"/>
          </a:xfrm>
          <a:prstGeom prst="rect">
            <a:avLst/>
          </a:prstGeom>
        </p:spPr>
      </p:pic>
      <p:sp>
        <p:nvSpPr>
          <p:cNvPr id="11" name="TextBox 16">
            <a:extLst>
              <a:ext uri="{FF2B5EF4-FFF2-40B4-BE49-F238E27FC236}">
                <a16:creationId xmlns:a16="http://schemas.microsoft.com/office/drawing/2014/main" id="{81D01CAF-CBFB-4E94-A29F-DB41F68F9CD5}"/>
              </a:ext>
            </a:extLst>
          </p:cNvPr>
          <p:cNvSpPr txBox="1"/>
          <p:nvPr/>
        </p:nvSpPr>
        <p:spPr>
          <a:xfrm>
            <a:off x="-14675" y="3679459"/>
            <a:ext cx="1716732" cy="2554545"/>
          </a:xfrm>
          <a:prstGeom prst="rect">
            <a:avLst/>
          </a:prstGeom>
          <a:solidFill>
            <a:srgbClr val="CC3300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ighlight>
                  <a:srgbClr val="FFFF00"/>
                </a:highlight>
                <a:latin typeface="Times" charset="0"/>
              </a:rPr>
              <a:t>La même échelle !</a:t>
            </a:r>
          </a:p>
        </p:txBody>
      </p:sp>
      <p:sp>
        <p:nvSpPr>
          <p:cNvPr id="5" name="TextBox 16">
            <a:extLst>
              <a:ext uri="{FF2B5EF4-FFF2-40B4-BE49-F238E27FC236}">
                <a16:creationId xmlns:a16="http://schemas.microsoft.com/office/drawing/2014/main" id="{044A801B-F4FC-4880-ACD6-C955655A44F0}"/>
              </a:ext>
            </a:extLst>
          </p:cNvPr>
          <p:cNvSpPr txBox="1"/>
          <p:nvPr/>
        </p:nvSpPr>
        <p:spPr>
          <a:xfrm>
            <a:off x="7054595" y="5445224"/>
            <a:ext cx="2089405" cy="461665"/>
          </a:xfrm>
          <a:prstGeom prst="rect">
            <a:avLst/>
          </a:prstGeom>
          <a:solidFill>
            <a:srgbClr val="CC3300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Tracer l’axe !</a:t>
            </a:r>
            <a:endParaRPr lang="fr-FR" sz="2400" b="1" baseline="300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highlight>
                <a:srgbClr val="FFFF00"/>
              </a:highlight>
              <a:latin typeface="Times" charset="0"/>
            </a:endParaRPr>
          </a:p>
        </p:txBody>
      </p:sp>
      <p:sp>
        <p:nvSpPr>
          <p:cNvPr id="8" name="TextBox 16">
            <a:extLst>
              <a:ext uri="{FF2B5EF4-FFF2-40B4-BE49-F238E27FC236}">
                <a16:creationId xmlns:a16="http://schemas.microsoft.com/office/drawing/2014/main" id="{A90AED50-8564-4660-95C1-B6404DC61AE0}"/>
              </a:ext>
            </a:extLst>
          </p:cNvPr>
          <p:cNvSpPr txBox="1"/>
          <p:nvPr/>
        </p:nvSpPr>
        <p:spPr>
          <a:xfrm>
            <a:off x="5462135" y="6386907"/>
            <a:ext cx="3707904" cy="461665"/>
          </a:xfrm>
          <a:prstGeom prst="rect">
            <a:avLst/>
          </a:prstGeom>
          <a:solidFill>
            <a:srgbClr val="CC3300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Axe plonge vers l’W</a:t>
            </a:r>
            <a:endParaRPr lang="fr-FR" sz="2400" b="1" baseline="30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 charset="0"/>
            </a:endParaRPr>
          </a:p>
        </p:txBody>
      </p:sp>
      <p:pic>
        <p:nvPicPr>
          <p:cNvPr id="14" name="Picture 12" descr="Logo">
            <a:extLst>
              <a:ext uri="{FF2B5EF4-FFF2-40B4-BE49-F238E27FC236}">
                <a16:creationId xmlns:a16="http://schemas.microsoft.com/office/drawing/2014/main" id="{1548A829-8492-4C74-B93F-EE5C1C250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" y="6500812"/>
            <a:ext cx="22860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10096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saadgeo.com/wp-content/uploads/2014/03/DjurdjuraFaceN.jpg">
            <a:extLst>
              <a:ext uri="{FF2B5EF4-FFF2-40B4-BE49-F238E27FC236}">
                <a16:creationId xmlns:a16="http://schemas.microsoft.com/office/drawing/2014/main" id="{190004CC-62CF-4F57-947B-E54BD86E22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4" y="719855"/>
            <a:ext cx="9114746" cy="6128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16">
            <a:extLst>
              <a:ext uri="{FF2B5EF4-FFF2-40B4-BE49-F238E27FC236}">
                <a16:creationId xmlns:a16="http://schemas.microsoft.com/office/drawing/2014/main" id="{A90AED50-8564-4660-95C1-B6404DC61AE0}"/>
              </a:ext>
            </a:extLst>
          </p:cNvPr>
          <p:cNvSpPr txBox="1"/>
          <p:nvPr/>
        </p:nvSpPr>
        <p:spPr>
          <a:xfrm>
            <a:off x="-15014" y="0"/>
            <a:ext cx="6827946" cy="2862322"/>
          </a:xfrm>
          <a:prstGeom prst="rect">
            <a:avLst/>
          </a:prstGeom>
          <a:solidFill>
            <a:srgbClr val="CC3300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Estimation des réserves hydriques du réservoir</a:t>
            </a:r>
            <a:endParaRPr lang="fr-FR" sz="6000" b="1" baseline="30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 charset="0"/>
            </a:endParaRPr>
          </a:p>
        </p:txBody>
      </p:sp>
      <p:pic>
        <p:nvPicPr>
          <p:cNvPr id="14" name="Picture 12" descr="Logo">
            <a:extLst>
              <a:ext uri="{FF2B5EF4-FFF2-40B4-BE49-F238E27FC236}">
                <a16:creationId xmlns:a16="http://schemas.microsoft.com/office/drawing/2014/main" id="{1548A829-8492-4C74-B93F-EE5C1C250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946" y="0"/>
            <a:ext cx="22860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58799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saadgeo.com/wp-content/uploads/2014/03/DjurdjuraFaceN.jpg">
            <a:extLst>
              <a:ext uri="{FF2B5EF4-FFF2-40B4-BE49-F238E27FC236}">
                <a16:creationId xmlns:a16="http://schemas.microsoft.com/office/drawing/2014/main" id="{190004CC-62CF-4F57-947B-E54BD86E22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4" y="719855"/>
            <a:ext cx="9114746" cy="6128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16">
            <a:extLst>
              <a:ext uri="{FF2B5EF4-FFF2-40B4-BE49-F238E27FC236}">
                <a16:creationId xmlns:a16="http://schemas.microsoft.com/office/drawing/2014/main" id="{A90AED50-8564-4660-95C1-B6404DC61AE0}"/>
              </a:ext>
            </a:extLst>
          </p:cNvPr>
          <p:cNvSpPr txBox="1"/>
          <p:nvPr/>
        </p:nvSpPr>
        <p:spPr>
          <a:xfrm>
            <a:off x="29254" y="0"/>
            <a:ext cx="4398730" cy="1077218"/>
          </a:xfrm>
          <a:prstGeom prst="rect">
            <a:avLst/>
          </a:prstGeom>
          <a:solidFill>
            <a:srgbClr val="CC3300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Estimation des réserves hydriques du réservoir</a:t>
            </a:r>
            <a:endParaRPr lang="fr-FR" sz="3200" b="1" baseline="30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 charset="0"/>
            </a:endParaRPr>
          </a:p>
        </p:txBody>
      </p:sp>
      <p:pic>
        <p:nvPicPr>
          <p:cNvPr id="14" name="Picture 12" descr="Logo">
            <a:extLst>
              <a:ext uri="{FF2B5EF4-FFF2-40B4-BE49-F238E27FC236}">
                <a16:creationId xmlns:a16="http://schemas.microsoft.com/office/drawing/2014/main" id="{1548A829-8492-4C74-B93F-EE5C1C250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946" y="0"/>
            <a:ext cx="22860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8715613-0C95-4426-B838-8D61736FD1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16665"/>
            <a:ext cx="9144000" cy="3224669"/>
          </a:xfrm>
          <a:prstGeom prst="rect">
            <a:avLst/>
          </a:prstGeom>
        </p:spPr>
      </p:pic>
      <p:sp>
        <p:nvSpPr>
          <p:cNvPr id="9" name="TextBox 16">
            <a:extLst>
              <a:ext uri="{FF2B5EF4-FFF2-40B4-BE49-F238E27FC236}">
                <a16:creationId xmlns:a16="http://schemas.microsoft.com/office/drawing/2014/main" id="{A7EA10B5-E270-4D1C-A173-F8A8062A2A58}"/>
              </a:ext>
            </a:extLst>
          </p:cNvPr>
          <p:cNvSpPr txBox="1"/>
          <p:nvPr/>
        </p:nvSpPr>
        <p:spPr>
          <a:xfrm>
            <a:off x="13846" y="5787064"/>
            <a:ext cx="4558154" cy="584775"/>
          </a:xfrm>
          <a:prstGeom prst="rect">
            <a:avLst/>
          </a:prstGeom>
          <a:solidFill>
            <a:srgbClr val="CC3300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Un cube de 5 km de côté</a:t>
            </a:r>
            <a:endParaRPr lang="fr-FR" sz="3200" b="1" baseline="30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F6AFC78-C899-4788-86ED-E759288C2C05}"/>
              </a:ext>
            </a:extLst>
          </p:cNvPr>
          <p:cNvGrpSpPr/>
          <p:nvPr/>
        </p:nvGrpSpPr>
        <p:grpSpPr>
          <a:xfrm>
            <a:off x="47089" y="1797073"/>
            <a:ext cx="9049821" cy="3037329"/>
            <a:chOff x="47089" y="1797073"/>
            <a:chExt cx="9049821" cy="3037329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AA4C861A-00C0-4FD0-9A02-736FD333610E}"/>
                </a:ext>
              </a:extLst>
            </p:cNvPr>
            <p:cNvGrpSpPr/>
            <p:nvPr/>
          </p:nvGrpSpPr>
          <p:grpSpPr>
            <a:xfrm>
              <a:off x="47089" y="1797073"/>
              <a:ext cx="9049821" cy="1008112"/>
              <a:chOff x="467544" y="1988840"/>
              <a:chExt cx="9049821" cy="1008112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8ED1BEFC-98FA-4F2F-BDA3-13EC4BD72E5B}"/>
                  </a:ext>
                </a:extLst>
              </p:cNvPr>
              <p:cNvSpPr/>
              <p:nvPr/>
            </p:nvSpPr>
            <p:spPr>
              <a:xfrm>
                <a:off x="467544" y="1988840"/>
                <a:ext cx="1008112" cy="100811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DZ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1050E19-01A3-45CB-AC93-A9D3BF84550E}"/>
                  </a:ext>
                </a:extLst>
              </p:cNvPr>
              <p:cNvSpPr/>
              <p:nvPr/>
            </p:nvSpPr>
            <p:spPr>
              <a:xfrm>
                <a:off x="1469626" y="1988840"/>
                <a:ext cx="1008112" cy="100811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DZ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12D766F-1C47-429B-BBEC-DC98A674E4E9}"/>
                  </a:ext>
                </a:extLst>
              </p:cNvPr>
              <p:cNvSpPr/>
              <p:nvPr/>
            </p:nvSpPr>
            <p:spPr>
              <a:xfrm>
                <a:off x="2471708" y="1988840"/>
                <a:ext cx="1008112" cy="100811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DZ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50A53AC0-B664-416A-9C53-C669398244E7}"/>
                  </a:ext>
                </a:extLst>
              </p:cNvPr>
              <p:cNvSpPr/>
              <p:nvPr/>
            </p:nvSpPr>
            <p:spPr>
              <a:xfrm>
                <a:off x="3486316" y="1988840"/>
                <a:ext cx="1008112" cy="100811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DZ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F053738-EF96-43A5-B9AA-974CF80115A4}"/>
                  </a:ext>
                </a:extLst>
              </p:cNvPr>
              <p:cNvSpPr/>
              <p:nvPr/>
            </p:nvSpPr>
            <p:spPr>
              <a:xfrm>
                <a:off x="4488398" y="1988840"/>
                <a:ext cx="1008112" cy="100811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DZ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F50EE762-1D6B-4657-9CA7-5A69948B0D6E}"/>
                  </a:ext>
                </a:extLst>
              </p:cNvPr>
              <p:cNvSpPr/>
              <p:nvPr/>
            </p:nvSpPr>
            <p:spPr>
              <a:xfrm>
                <a:off x="5490480" y="1988840"/>
                <a:ext cx="1008112" cy="100811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DZ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11E24B22-804A-47A5-86A0-AC1BC340561C}"/>
                  </a:ext>
                </a:extLst>
              </p:cNvPr>
              <p:cNvSpPr/>
              <p:nvPr/>
            </p:nvSpPr>
            <p:spPr>
              <a:xfrm>
                <a:off x="6505089" y="1988840"/>
                <a:ext cx="1008112" cy="100811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DZ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64D2F8E0-CF21-4267-A2C4-0CE04571F95B}"/>
                  </a:ext>
                </a:extLst>
              </p:cNvPr>
              <p:cNvSpPr/>
              <p:nvPr/>
            </p:nvSpPr>
            <p:spPr>
              <a:xfrm>
                <a:off x="7507171" y="1988840"/>
                <a:ext cx="1008112" cy="100811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DZ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1B9DFB86-A2AC-4D74-92B6-7FB38C0EC5F7}"/>
                  </a:ext>
                </a:extLst>
              </p:cNvPr>
              <p:cNvSpPr/>
              <p:nvPr/>
            </p:nvSpPr>
            <p:spPr>
              <a:xfrm>
                <a:off x="8509253" y="1988840"/>
                <a:ext cx="1008112" cy="100811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DZ"/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38A476DC-D237-4858-9EE7-F59E7295D78E}"/>
                </a:ext>
              </a:extLst>
            </p:cNvPr>
            <p:cNvGrpSpPr/>
            <p:nvPr/>
          </p:nvGrpSpPr>
          <p:grpSpPr>
            <a:xfrm>
              <a:off x="47089" y="2811681"/>
              <a:ext cx="9049821" cy="1008112"/>
              <a:chOff x="467544" y="1988840"/>
              <a:chExt cx="9049821" cy="1008112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DF766F4D-CA1E-49D0-BA90-42C5E8942FE4}"/>
                  </a:ext>
                </a:extLst>
              </p:cNvPr>
              <p:cNvSpPr/>
              <p:nvPr/>
            </p:nvSpPr>
            <p:spPr>
              <a:xfrm>
                <a:off x="467544" y="1988840"/>
                <a:ext cx="1008112" cy="100811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DZ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6003ACF-09ED-4567-A103-3027F5BA93B5}"/>
                  </a:ext>
                </a:extLst>
              </p:cNvPr>
              <p:cNvSpPr/>
              <p:nvPr/>
            </p:nvSpPr>
            <p:spPr>
              <a:xfrm>
                <a:off x="1469626" y="1988840"/>
                <a:ext cx="1008112" cy="100811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DZ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22693C1A-1C80-4E48-AE28-98917704FA0A}"/>
                  </a:ext>
                </a:extLst>
              </p:cNvPr>
              <p:cNvSpPr/>
              <p:nvPr/>
            </p:nvSpPr>
            <p:spPr>
              <a:xfrm>
                <a:off x="2471708" y="1988840"/>
                <a:ext cx="1008112" cy="100811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DZ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05240D54-992D-4D0F-A6F0-2BE08F87E692}"/>
                  </a:ext>
                </a:extLst>
              </p:cNvPr>
              <p:cNvSpPr/>
              <p:nvPr/>
            </p:nvSpPr>
            <p:spPr>
              <a:xfrm>
                <a:off x="3486316" y="1988840"/>
                <a:ext cx="1008112" cy="100811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DZ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A205F5DB-6390-4C35-8063-6B6CA46B4B26}"/>
                  </a:ext>
                </a:extLst>
              </p:cNvPr>
              <p:cNvSpPr/>
              <p:nvPr/>
            </p:nvSpPr>
            <p:spPr>
              <a:xfrm>
                <a:off x="4488398" y="1988840"/>
                <a:ext cx="1008112" cy="100811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DZ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D6F551A3-014A-44EF-A8D0-D36BF7FFB606}"/>
                  </a:ext>
                </a:extLst>
              </p:cNvPr>
              <p:cNvSpPr/>
              <p:nvPr/>
            </p:nvSpPr>
            <p:spPr>
              <a:xfrm>
                <a:off x="5490480" y="1988840"/>
                <a:ext cx="1008112" cy="100811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DZ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9D666172-EF18-4D06-8773-9C854277495A}"/>
                  </a:ext>
                </a:extLst>
              </p:cNvPr>
              <p:cNvSpPr/>
              <p:nvPr/>
            </p:nvSpPr>
            <p:spPr>
              <a:xfrm>
                <a:off x="6505089" y="1988840"/>
                <a:ext cx="1008112" cy="100811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DZ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5B3F30B1-1E71-4B55-9E1D-96347AAB18FB}"/>
                  </a:ext>
                </a:extLst>
              </p:cNvPr>
              <p:cNvSpPr/>
              <p:nvPr/>
            </p:nvSpPr>
            <p:spPr>
              <a:xfrm>
                <a:off x="7507171" y="1988840"/>
                <a:ext cx="1008112" cy="100811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DZ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67F57FD5-8853-48A3-927A-58407E8B9DEC}"/>
                  </a:ext>
                </a:extLst>
              </p:cNvPr>
              <p:cNvSpPr/>
              <p:nvPr/>
            </p:nvSpPr>
            <p:spPr>
              <a:xfrm>
                <a:off x="8509253" y="1988840"/>
                <a:ext cx="1008112" cy="100811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DZ"/>
              </a:p>
            </p:txBody>
          </p:sp>
        </p:grpSp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1928400B-5760-4B1F-A62B-E72BE5508702}"/>
                </a:ext>
              </a:extLst>
            </p:cNvPr>
            <p:cNvGrpSpPr/>
            <p:nvPr/>
          </p:nvGrpSpPr>
          <p:grpSpPr>
            <a:xfrm>
              <a:off x="47089" y="3826290"/>
              <a:ext cx="9049821" cy="1008112"/>
              <a:chOff x="467544" y="1988840"/>
              <a:chExt cx="9049821" cy="1008112"/>
            </a:xfrm>
          </p:grpSpPr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6A1EE731-6CEA-4A2E-B230-1807623C406D}"/>
                  </a:ext>
                </a:extLst>
              </p:cNvPr>
              <p:cNvSpPr/>
              <p:nvPr/>
            </p:nvSpPr>
            <p:spPr>
              <a:xfrm>
                <a:off x="467544" y="1988840"/>
                <a:ext cx="1008112" cy="100811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DZ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AD23FADE-0DA8-48E6-89BB-B55D17356E59}"/>
                  </a:ext>
                </a:extLst>
              </p:cNvPr>
              <p:cNvSpPr/>
              <p:nvPr/>
            </p:nvSpPr>
            <p:spPr>
              <a:xfrm>
                <a:off x="1469626" y="1988840"/>
                <a:ext cx="1008112" cy="100811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DZ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AF3CCB39-B464-46F3-A890-85EE8BB85965}"/>
                  </a:ext>
                </a:extLst>
              </p:cNvPr>
              <p:cNvSpPr/>
              <p:nvPr/>
            </p:nvSpPr>
            <p:spPr>
              <a:xfrm>
                <a:off x="2471708" y="1988840"/>
                <a:ext cx="1008112" cy="100811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DZ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1ACB2453-9406-496A-A6F0-2EBFD38D0862}"/>
                  </a:ext>
                </a:extLst>
              </p:cNvPr>
              <p:cNvSpPr/>
              <p:nvPr/>
            </p:nvSpPr>
            <p:spPr>
              <a:xfrm>
                <a:off x="3486316" y="1988840"/>
                <a:ext cx="1008112" cy="100811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DZ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3E8326A6-1A77-4D8D-839B-751B22267413}"/>
                  </a:ext>
                </a:extLst>
              </p:cNvPr>
              <p:cNvSpPr/>
              <p:nvPr/>
            </p:nvSpPr>
            <p:spPr>
              <a:xfrm>
                <a:off x="4488398" y="1988840"/>
                <a:ext cx="1008112" cy="100811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DZ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83377C82-8FBD-4AC2-B6B7-C69FECA6B04B}"/>
                  </a:ext>
                </a:extLst>
              </p:cNvPr>
              <p:cNvSpPr/>
              <p:nvPr/>
            </p:nvSpPr>
            <p:spPr>
              <a:xfrm>
                <a:off x="5490480" y="1988840"/>
                <a:ext cx="1008112" cy="100811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DZ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0AF83C1B-0051-4360-9D62-B32E2A0F19BA}"/>
                  </a:ext>
                </a:extLst>
              </p:cNvPr>
              <p:cNvSpPr/>
              <p:nvPr/>
            </p:nvSpPr>
            <p:spPr>
              <a:xfrm>
                <a:off x="6505089" y="1988840"/>
                <a:ext cx="1008112" cy="100811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DZ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64FCEFA0-2817-4D0E-A850-D5F569A98990}"/>
                  </a:ext>
                </a:extLst>
              </p:cNvPr>
              <p:cNvSpPr/>
              <p:nvPr/>
            </p:nvSpPr>
            <p:spPr>
              <a:xfrm>
                <a:off x="7507171" y="1988840"/>
                <a:ext cx="1008112" cy="100811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DZ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8FDA5EA5-37E8-4DD1-9C30-2695FD22AC53}"/>
                  </a:ext>
                </a:extLst>
              </p:cNvPr>
              <p:cNvSpPr/>
              <p:nvPr/>
            </p:nvSpPr>
            <p:spPr>
              <a:xfrm>
                <a:off x="8509253" y="1988840"/>
                <a:ext cx="1008112" cy="100811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DZ"/>
              </a:p>
            </p:txBody>
          </p:sp>
        </p:grpSp>
      </p:grp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F9CF6935-A178-491F-AF07-00C34277FFE5}"/>
              </a:ext>
            </a:extLst>
          </p:cNvPr>
          <p:cNvSpPr/>
          <p:nvPr/>
        </p:nvSpPr>
        <p:spPr>
          <a:xfrm>
            <a:off x="174301" y="2016690"/>
            <a:ext cx="8769415" cy="2027066"/>
          </a:xfrm>
          <a:custGeom>
            <a:avLst/>
            <a:gdLst>
              <a:gd name="connsiteX0" fmla="*/ 577261 w 8769415"/>
              <a:gd name="connsiteY0" fmla="*/ 713984 h 2027066"/>
              <a:gd name="connsiteX1" fmla="*/ 577261 w 8769415"/>
              <a:gd name="connsiteY1" fmla="*/ 713984 h 2027066"/>
              <a:gd name="connsiteX2" fmla="*/ 1103354 w 8769415"/>
              <a:gd name="connsiteY2" fmla="*/ 551146 h 2027066"/>
              <a:gd name="connsiteX3" fmla="*/ 1429031 w 8769415"/>
              <a:gd name="connsiteY3" fmla="*/ 488515 h 2027066"/>
              <a:gd name="connsiteX4" fmla="*/ 1604395 w 8769415"/>
              <a:gd name="connsiteY4" fmla="*/ 400833 h 2027066"/>
              <a:gd name="connsiteX5" fmla="*/ 1779759 w 8769415"/>
              <a:gd name="connsiteY5" fmla="*/ 425885 h 2027066"/>
              <a:gd name="connsiteX6" fmla="*/ 1817337 w 8769415"/>
              <a:gd name="connsiteY6" fmla="*/ 450937 h 2027066"/>
              <a:gd name="connsiteX7" fmla="*/ 1892494 w 8769415"/>
              <a:gd name="connsiteY7" fmla="*/ 475989 h 2027066"/>
              <a:gd name="connsiteX8" fmla="*/ 1930072 w 8769415"/>
              <a:gd name="connsiteY8" fmla="*/ 488515 h 2027066"/>
              <a:gd name="connsiteX9" fmla="*/ 1967650 w 8769415"/>
              <a:gd name="connsiteY9" fmla="*/ 526094 h 2027066"/>
              <a:gd name="connsiteX10" fmla="*/ 2080384 w 8769415"/>
              <a:gd name="connsiteY10" fmla="*/ 551146 h 2027066"/>
              <a:gd name="connsiteX11" fmla="*/ 2117962 w 8769415"/>
              <a:gd name="connsiteY11" fmla="*/ 563672 h 2027066"/>
              <a:gd name="connsiteX12" fmla="*/ 2506269 w 8769415"/>
              <a:gd name="connsiteY12" fmla="*/ 588724 h 2027066"/>
              <a:gd name="connsiteX13" fmla="*/ 2593951 w 8769415"/>
              <a:gd name="connsiteY13" fmla="*/ 613776 h 2027066"/>
              <a:gd name="connsiteX14" fmla="*/ 2669107 w 8769415"/>
              <a:gd name="connsiteY14" fmla="*/ 651354 h 2027066"/>
              <a:gd name="connsiteX15" fmla="*/ 2769315 w 8769415"/>
              <a:gd name="connsiteY15" fmla="*/ 663880 h 2027066"/>
              <a:gd name="connsiteX16" fmla="*/ 2894576 w 8769415"/>
              <a:gd name="connsiteY16" fmla="*/ 701458 h 2027066"/>
              <a:gd name="connsiteX17" fmla="*/ 2944680 w 8769415"/>
              <a:gd name="connsiteY17" fmla="*/ 713984 h 2027066"/>
              <a:gd name="connsiteX18" fmla="*/ 3057414 w 8769415"/>
              <a:gd name="connsiteY18" fmla="*/ 739036 h 2027066"/>
              <a:gd name="connsiteX19" fmla="*/ 3094992 w 8769415"/>
              <a:gd name="connsiteY19" fmla="*/ 751562 h 2027066"/>
              <a:gd name="connsiteX20" fmla="*/ 3170148 w 8769415"/>
              <a:gd name="connsiteY20" fmla="*/ 826718 h 2027066"/>
              <a:gd name="connsiteX21" fmla="*/ 3295409 w 8769415"/>
              <a:gd name="connsiteY21" fmla="*/ 851770 h 2027066"/>
              <a:gd name="connsiteX22" fmla="*/ 3345513 w 8769415"/>
              <a:gd name="connsiteY22" fmla="*/ 864296 h 2027066"/>
              <a:gd name="connsiteX23" fmla="*/ 3408143 w 8769415"/>
              <a:gd name="connsiteY23" fmla="*/ 876822 h 2027066"/>
              <a:gd name="connsiteX24" fmla="*/ 3445721 w 8769415"/>
              <a:gd name="connsiteY24" fmla="*/ 889348 h 2027066"/>
              <a:gd name="connsiteX25" fmla="*/ 3508351 w 8769415"/>
              <a:gd name="connsiteY25" fmla="*/ 901874 h 2027066"/>
              <a:gd name="connsiteX26" fmla="*/ 3558455 w 8769415"/>
              <a:gd name="connsiteY26" fmla="*/ 926926 h 2027066"/>
              <a:gd name="connsiteX27" fmla="*/ 3646137 w 8769415"/>
              <a:gd name="connsiteY27" fmla="*/ 951978 h 2027066"/>
              <a:gd name="connsiteX28" fmla="*/ 3683715 w 8769415"/>
              <a:gd name="connsiteY28" fmla="*/ 926926 h 2027066"/>
              <a:gd name="connsiteX29" fmla="*/ 3821502 w 8769415"/>
              <a:gd name="connsiteY29" fmla="*/ 801666 h 2027066"/>
              <a:gd name="connsiteX30" fmla="*/ 3859080 w 8769415"/>
              <a:gd name="connsiteY30" fmla="*/ 789140 h 2027066"/>
              <a:gd name="connsiteX31" fmla="*/ 4109600 w 8769415"/>
              <a:gd name="connsiteY31" fmla="*/ 776614 h 2027066"/>
              <a:gd name="connsiteX32" fmla="*/ 4184757 w 8769415"/>
              <a:gd name="connsiteY32" fmla="*/ 701458 h 2027066"/>
              <a:gd name="connsiteX33" fmla="*/ 4259913 w 8769415"/>
              <a:gd name="connsiteY33" fmla="*/ 651354 h 2027066"/>
              <a:gd name="connsiteX34" fmla="*/ 4347595 w 8769415"/>
              <a:gd name="connsiteY34" fmla="*/ 601250 h 2027066"/>
              <a:gd name="connsiteX35" fmla="*/ 4510433 w 8769415"/>
              <a:gd name="connsiteY35" fmla="*/ 563672 h 2027066"/>
              <a:gd name="connsiteX36" fmla="*/ 4598115 w 8769415"/>
              <a:gd name="connsiteY36" fmla="*/ 538620 h 2027066"/>
              <a:gd name="connsiteX37" fmla="*/ 4648220 w 8769415"/>
              <a:gd name="connsiteY37" fmla="*/ 526094 h 2027066"/>
              <a:gd name="connsiteX38" fmla="*/ 4685798 w 8769415"/>
              <a:gd name="connsiteY38" fmla="*/ 501042 h 2027066"/>
              <a:gd name="connsiteX39" fmla="*/ 4760954 w 8769415"/>
              <a:gd name="connsiteY39" fmla="*/ 463463 h 2027066"/>
              <a:gd name="connsiteX40" fmla="*/ 4798532 w 8769415"/>
              <a:gd name="connsiteY40" fmla="*/ 425885 h 2027066"/>
              <a:gd name="connsiteX41" fmla="*/ 4886214 w 8769415"/>
              <a:gd name="connsiteY41" fmla="*/ 363255 h 2027066"/>
              <a:gd name="connsiteX42" fmla="*/ 4923792 w 8769415"/>
              <a:gd name="connsiteY42" fmla="*/ 350729 h 2027066"/>
              <a:gd name="connsiteX43" fmla="*/ 4998948 w 8769415"/>
              <a:gd name="connsiteY43" fmla="*/ 313151 h 2027066"/>
              <a:gd name="connsiteX44" fmla="*/ 5474937 w 8769415"/>
              <a:gd name="connsiteY44" fmla="*/ 313151 h 2027066"/>
              <a:gd name="connsiteX45" fmla="*/ 5537567 w 8769415"/>
              <a:gd name="connsiteY45" fmla="*/ 288099 h 2027066"/>
              <a:gd name="connsiteX46" fmla="*/ 5575146 w 8769415"/>
              <a:gd name="connsiteY46" fmla="*/ 275573 h 2027066"/>
              <a:gd name="connsiteX47" fmla="*/ 5612724 w 8769415"/>
              <a:gd name="connsiteY47" fmla="*/ 250521 h 2027066"/>
              <a:gd name="connsiteX48" fmla="*/ 5650302 w 8769415"/>
              <a:gd name="connsiteY48" fmla="*/ 212943 h 2027066"/>
              <a:gd name="connsiteX49" fmla="*/ 5687880 w 8769415"/>
              <a:gd name="connsiteY49" fmla="*/ 200417 h 2027066"/>
              <a:gd name="connsiteX50" fmla="*/ 5725458 w 8769415"/>
              <a:gd name="connsiteY50" fmla="*/ 175365 h 2027066"/>
              <a:gd name="connsiteX51" fmla="*/ 5838192 w 8769415"/>
              <a:gd name="connsiteY51" fmla="*/ 200417 h 2027066"/>
              <a:gd name="connsiteX52" fmla="*/ 5875770 w 8769415"/>
              <a:gd name="connsiteY52" fmla="*/ 225469 h 2027066"/>
              <a:gd name="connsiteX53" fmla="*/ 5925874 w 8769415"/>
              <a:gd name="connsiteY53" fmla="*/ 237995 h 2027066"/>
              <a:gd name="connsiteX54" fmla="*/ 6038609 w 8769415"/>
              <a:gd name="connsiteY54" fmla="*/ 275573 h 2027066"/>
              <a:gd name="connsiteX55" fmla="*/ 6076187 w 8769415"/>
              <a:gd name="connsiteY55" fmla="*/ 288099 h 2027066"/>
              <a:gd name="connsiteX56" fmla="*/ 6251551 w 8769415"/>
              <a:gd name="connsiteY56" fmla="*/ 313151 h 2027066"/>
              <a:gd name="connsiteX57" fmla="*/ 6477020 w 8769415"/>
              <a:gd name="connsiteY57" fmla="*/ 338203 h 2027066"/>
              <a:gd name="connsiteX58" fmla="*/ 6664910 w 8769415"/>
              <a:gd name="connsiteY58" fmla="*/ 325677 h 2027066"/>
              <a:gd name="connsiteX59" fmla="*/ 6740066 w 8769415"/>
              <a:gd name="connsiteY59" fmla="*/ 288099 h 2027066"/>
              <a:gd name="connsiteX60" fmla="*/ 6777644 w 8769415"/>
              <a:gd name="connsiteY60" fmla="*/ 275573 h 2027066"/>
              <a:gd name="connsiteX61" fmla="*/ 6890378 w 8769415"/>
              <a:gd name="connsiteY61" fmla="*/ 212943 h 2027066"/>
              <a:gd name="connsiteX62" fmla="*/ 6915431 w 8769415"/>
              <a:gd name="connsiteY62" fmla="*/ 187891 h 2027066"/>
              <a:gd name="connsiteX63" fmla="*/ 7253633 w 8769415"/>
              <a:gd name="connsiteY63" fmla="*/ 187891 h 2027066"/>
              <a:gd name="connsiteX64" fmla="*/ 7328789 w 8769415"/>
              <a:gd name="connsiteY64" fmla="*/ 200417 h 2027066"/>
              <a:gd name="connsiteX65" fmla="*/ 7604362 w 8769415"/>
              <a:gd name="connsiteY65" fmla="*/ 237995 h 2027066"/>
              <a:gd name="connsiteX66" fmla="*/ 7692044 w 8769415"/>
              <a:gd name="connsiteY66" fmla="*/ 225469 h 2027066"/>
              <a:gd name="connsiteX67" fmla="*/ 7792252 w 8769415"/>
              <a:gd name="connsiteY67" fmla="*/ 212943 h 2027066"/>
              <a:gd name="connsiteX68" fmla="*/ 7842357 w 8769415"/>
              <a:gd name="connsiteY68" fmla="*/ 175365 h 2027066"/>
              <a:gd name="connsiteX69" fmla="*/ 7917513 w 8769415"/>
              <a:gd name="connsiteY69" fmla="*/ 137787 h 2027066"/>
              <a:gd name="connsiteX70" fmla="*/ 7992669 w 8769415"/>
              <a:gd name="connsiteY70" fmla="*/ 112735 h 2027066"/>
              <a:gd name="connsiteX71" fmla="*/ 8042773 w 8769415"/>
              <a:gd name="connsiteY71" fmla="*/ 87683 h 2027066"/>
              <a:gd name="connsiteX72" fmla="*/ 8193085 w 8769415"/>
              <a:gd name="connsiteY72" fmla="*/ 50105 h 2027066"/>
              <a:gd name="connsiteX73" fmla="*/ 8268241 w 8769415"/>
              <a:gd name="connsiteY73" fmla="*/ 12526 h 2027066"/>
              <a:gd name="connsiteX74" fmla="*/ 8318346 w 8769415"/>
              <a:gd name="connsiteY74" fmla="*/ 0 h 2027066"/>
              <a:gd name="connsiteX75" fmla="*/ 8719178 w 8769415"/>
              <a:gd name="connsiteY75" fmla="*/ 25052 h 2027066"/>
              <a:gd name="connsiteX76" fmla="*/ 8756757 w 8769415"/>
              <a:gd name="connsiteY76" fmla="*/ 37578 h 2027066"/>
              <a:gd name="connsiteX77" fmla="*/ 8744231 w 8769415"/>
              <a:gd name="connsiteY77" fmla="*/ 137787 h 2027066"/>
              <a:gd name="connsiteX78" fmla="*/ 8669074 w 8769415"/>
              <a:gd name="connsiteY78" fmla="*/ 162839 h 2027066"/>
              <a:gd name="connsiteX79" fmla="*/ 8631496 w 8769415"/>
              <a:gd name="connsiteY79" fmla="*/ 175365 h 2027066"/>
              <a:gd name="connsiteX80" fmla="*/ 8593918 w 8769415"/>
              <a:gd name="connsiteY80" fmla="*/ 187891 h 2027066"/>
              <a:gd name="connsiteX81" fmla="*/ 8493710 w 8769415"/>
              <a:gd name="connsiteY81" fmla="*/ 212943 h 2027066"/>
              <a:gd name="connsiteX82" fmla="*/ 8406028 w 8769415"/>
              <a:gd name="connsiteY82" fmla="*/ 250521 h 2027066"/>
              <a:gd name="connsiteX83" fmla="*/ 8330872 w 8769415"/>
              <a:gd name="connsiteY83" fmla="*/ 275573 h 2027066"/>
              <a:gd name="connsiteX84" fmla="*/ 8293294 w 8769415"/>
              <a:gd name="connsiteY84" fmla="*/ 288099 h 2027066"/>
              <a:gd name="connsiteX85" fmla="*/ 8180559 w 8769415"/>
              <a:gd name="connsiteY85" fmla="*/ 313151 h 2027066"/>
              <a:gd name="connsiteX86" fmla="*/ 8067825 w 8769415"/>
              <a:gd name="connsiteY86" fmla="*/ 350729 h 2027066"/>
              <a:gd name="connsiteX87" fmla="*/ 8030247 w 8769415"/>
              <a:gd name="connsiteY87" fmla="*/ 375781 h 2027066"/>
              <a:gd name="connsiteX88" fmla="*/ 7980143 w 8769415"/>
              <a:gd name="connsiteY88" fmla="*/ 400833 h 2027066"/>
              <a:gd name="connsiteX89" fmla="*/ 7904987 w 8769415"/>
              <a:gd name="connsiteY89" fmla="*/ 425885 h 2027066"/>
              <a:gd name="connsiteX90" fmla="*/ 7817304 w 8769415"/>
              <a:gd name="connsiteY90" fmla="*/ 488515 h 2027066"/>
              <a:gd name="connsiteX91" fmla="*/ 7779726 w 8769415"/>
              <a:gd name="connsiteY91" fmla="*/ 513568 h 2027066"/>
              <a:gd name="connsiteX92" fmla="*/ 7742148 w 8769415"/>
              <a:gd name="connsiteY92" fmla="*/ 551146 h 2027066"/>
              <a:gd name="connsiteX93" fmla="*/ 7616888 w 8769415"/>
              <a:gd name="connsiteY93" fmla="*/ 613776 h 2027066"/>
              <a:gd name="connsiteX94" fmla="*/ 7541732 w 8769415"/>
              <a:gd name="connsiteY94" fmla="*/ 638828 h 2027066"/>
              <a:gd name="connsiteX95" fmla="*/ 7504154 w 8769415"/>
              <a:gd name="connsiteY95" fmla="*/ 676406 h 2027066"/>
              <a:gd name="connsiteX96" fmla="*/ 7454050 w 8769415"/>
              <a:gd name="connsiteY96" fmla="*/ 688932 h 2027066"/>
              <a:gd name="connsiteX97" fmla="*/ 7416472 w 8769415"/>
              <a:gd name="connsiteY97" fmla="*/ 701458 h 2027066"/>
              <a:gd name="connsiteX98" fmla="*/ 7378894 w 8769415"/>
              <a:gd name="connsiteY98" fmla="*/ 726510 h 2027066"/>
              <a:gd name="connsiteX99" fmla="*/ 7303737 w 8769415"/>
              <a:gd name="connsiteY99" fmla="*/ 751562 h 2027066"/>
              <a:gd name="connsiteX100" fmla="*/ 7165951 w 8769415"/>
              <a:gd name="connsiteY100" fmla="*/ 851770 h 2027066"/>
              <a:gd name="connsiteX101" fmla="*/ 7128373 w 8769415"/>
              <a:gd name="connsiteY101" fmla="*/ 864296 h 2027066"/>
              <a:gd name="connsiteX102" fmla="*/ 7040691 w 8769415"/>
              <a:gd name="connsiteY102" fmla="*/ 901874 h 2027066"/>
              <a:gd name="connsiteX103" fmla="*/ 7003113 w 8769415"/>
              <a:gd name="connsiteY103" fmla="*/ 926926 h 2027066"/>
              <a:gd name="connsiteX104" fmla="*/ 6965535 w 8769415"/>
              <a:gd name="connsiteY104" fmla="*/ 939452 h 2027066"/>
              <a:gd name="connsiteX105" fmla="*/ 6902904 w 8769415"/>
              <a:gd name="connsiteY105" fmla="*/ 964505 h 2027066"/>
              <a:gd name="connsiteX106" fmla="*/ 6840274 w 8769415"/>
              <a:gd name="connsiteY106" fmla="*/ 977031 h 2027066"/>
              <a:gd name="connsiteX107" fmla="*/ 6790170 w 8769415"/>
              <a:gd name="connsiteY107" fmla="*/ 989557 h 2027066"/>
              <a:gd name="connsiteX108" fmla="*/ 6752592 w 8769415"/>
              <a:gd name="connsiteY108" fmla="*/ 1002083 h 2027066"/>
              <a:gd name="connsiteX109" fmla="*/ 6702488 w 8769415"/>
              <a:gd name="connsiteY109" fmla="*/ 1014609 h 2027066"/>
              <a:gd name="connsiteX110" fmla="*/ 6614806 w 8769415"/>
              <a:gd name="connsiteY110" fmla="*/ 1052187 h 2027066"/>
              <a:gd name="connsiteX111" fmla="*/ 6527124 w 8769415"/>
              <a:gd name="connsiteY111" fmla="*/ 1064713 h 2027066"/>
              <a:gd name="connsiteX112" fmla="*/ 6477020 w 8769415"/>
              <a:gd name="connsiteY112" fmla="*/ 1089765 h 2027066"/>
              <a:gd name="connsiteX113" fmla="*/ 6364285 w 8769415"/>
              <a:gd name="connsiteY113" fmla="*/ 1114817 h 2027066"/>
              <a:gd name="connsiteX114" fmla="*/ 6264077 w 8769415"/>
              <a:gd name="connsiteY114" fmla="*/ 1152395 h 2027066"/>
              <a:gd name="connsiteX115" fmla="*/ 6188921 w 8769415"/>
              <a:gd name="connsiteY115" fmla="*/ 1177447 h 2027066"/>
              <a:gd name="connsiteX116" fmla="*/ 6151343 w 8769415"/>
              <a:gd name="connsiteY116" fmla="*/ 1189973 h 2027066"/>
              <a:gd name="connsiteX117" fmla="*/ 6038609 w 8769415"/>
              <a:gd name="connsiteY117" fmla="*/ 1215025 h 2027066"/>
              <a:gd name="connsiteX118" fmla="*/ 5925874 w 8769415"/>
              <a:gd name="connsiteY118" fmla="*/ 1302707 h 2027066"/>
              <a:gd name="connsiteX119" fmla="*/ 5888296 w 8769415"/>
              <a:gd name="connsiteY119" fmla="*/ 1315233 h 2027066"/>
              <a:gd name="connsiteX120" fmla="*/ 5775562 w 8769415"/>
              <a:gd name="connsiteY120" fmla="*/ 1402915 h 2027066"/>
              <a:gd name="connsiteX121" fmla="*/ 5700406 w 8769415"/>
              <a:gd name="connsiteY121" fmla="*/ 1453020 h 2027066"/>
              <a:gd name="connsiteX122" fmla="*/ 5650302 w 8769415"/>
              <a:gd name="connsiteY122" fmla="*/ 1490598 h 2027066"/>
              <a:gd name="connsiteX123" fmla="*/ 5612724 w 8769415"/>
              <a:gd name="connsiteY123" fmla="*/ 1515650 h 2027066"/>
              <a:gd name="connsiteX124" fmla="*/ 5537567 w 8769415"/>
              <a:gd name="connsiteY124" fmla="*/ 1590806 h 2027066"/>
              <a:gd name="connsiteX125" fmla="*/ 5474937 w 8769415"/>
              <a:gd name="connsiteY125" fmla="*/ 1678488 h 2027066"/>
              <a:gd name="connsiteX126" fmla="*/ 5412307 w 8769415"/>
              <a:gd name="connsiteY126" fmla="*/ 1741118 h 2027066"/>
              <a:gd name="connsiteX127" fmla="*/ 5387255 w 8769415"/>
              <a:gd name="connsiteY127" fmla="*/ 1778696 h 2027066"/>
              <a:gd name="connsiteX128" fmla="*/ 5312099 w 8769415"/>
              <a:gd name="connsiteY128" fmla="*/ 1816274 h 2027066"/>
              <a:gd name="connsiteX129" fmla="*/ 5261995 w 8769415"/>
              <a:gd name="connsiteY129" fmla="*/ 1878905 h 2027066"/>
              <a:gd name="connsiteX130" fmla="*/ 5249469 w 8769415"/>
              <a:gd name="connsiteY130" fmla="*/ 1916483 h 2027066"/>
              <a:gd name="connsiteX131" fmla="*/ 5211891 w 8769415"/>
              <a:gd name="connsiteY131" fmla="*/ 1941535 h 2027066"/>
              <a:gd name="connsiteX132" fmla="*/ 5174313 w 8769415"/>
              <a:gd name="connsiteY132" fmla="*/ 1979113 h 2027066"/>
              <a:gd name="connsiteX133" fmla="*/ 5111683 w 8769415"/>
              <a:gd name="connsiteY133" fmla="*/ 1991639 h 2027066"/>
              <a:gd name="connsiteX134" fmla="*/ 4836110 w 8769415"/>
              <a:gd name="connsiteY134" fmla="*/ 1941535 h 2027066"/>
              <a:gd name="connsiteX135" fmla="*/ 4786006 w 8769415"/>
              <a:gd name="connsiteY135" fmla="*/ 1929009 h 2027066"/>
              <a:gd name="connsiteX136" fmla="*/ 4685798 w 8769415"/>
              <a:gd name="connsiteY136" fmla="*/ 1878905 h 2027066"/>
              <a:gd name="connsiteX137" fmla="*/ 4548011 w 8769415"/>
              <a:gd name="connsiteY137" fmla="*/ 1766170 h 2027066"/>
              <a:gd name="connsiteX138" fmla="*/ 4460329 w 8769415"/>
              <a:gd name="connsiteY138" fmla="*/ 1741118 h 2027066"/>
              <a:gd name="connsiteX139" fmla="*/ 4422751 w 8769415"/>
              <a:gd name="connsiteY139" fmla="*/ 1716066 h 2027066"/>
              <a:gd name="connsiteX140" fmla="*/ 4360121 w 8769415"/>
              <a:gd name="connsiteY140" fmla="*/ 1703540 h 2027066"/>
              <a:gd name="connsiteX141" fmla="*/ 4322543 w 8769415"/>
              <a:gd name="connsiteY141" fmla="*/ 1691014 h 2027066"/>
              <a:gd name="connsiteX142" fmla="*/ 3708767 w 8769415"/>
              <a:gd name="connsiteY142" fmla="*/ 1703540 h 2027066"/>
              <a:gd name="connsiteX143" fmla="*/ 3658663 w 8769415"/>
              <a:gd name="connsiteY143" fmla="*/ 1728592 h 2027066"/>
              <a:gd name="connsiteX144" fmla="*/ 3621085 w 8769415"/>
              <a:gd name="connsiteY144" fmla="*/ 1741118 h 2027066"/>
              <a:gd name="connsiteX145" fmla="*/ 3583507 w 8769415"/>
              <a:gd name="connsiteY145" fmla="*/ 1766170 h 2027066"/>
              <a:gd name="connsiteX146" fmla="*/ 3533403 w 8769415"/>
              <a:gd name="connsiteY146" fmla="*/ 1803748 h 2027066"/>
              <a:gd name="connsiteX147" fmla="*/ 3483299 w 8769415"/>
              <a:gd name="connsiteY147" fmla="*/ 1816274 h 2027066"/>
              <a:gd name="connsiteX148" fmla="*/ 3458247 w 8769415"/>
              <a:gd name="connsiteY148" fmla="*/ 1853852 h 2027066"/>
              <a:gd name="connsiteX149" fmla="*/ 3420669 w 8769415"/>
              <a:gd name="connsiteY149" fmla="*/ 1866378 h 2027066"/>
              <a:gd name="connsiteX150" fmla="*/ 3370565 w 8769415"/>
              <a:gd name="connsiteY150" fmla="*/ 1891431 h 2027066"/>
              <a:gd name="connsiteX151" fmla="*/ 3270357 w 8769415"/>
              <a:gd name="connsiteY151" fmla="*/ 1916483 h 2027066"/>
              <a:gd name="connsiteX152" fmla="*/ 3195200 w 8769415"/>
              <a:gd name="connsiteY152" fmla="*/ 1954061 h 2027066"/>
              <a:gd name="connsiteX153" fmla="*/ 3107518 w 8769415"/>
              <a:gd name="connsiteY153" fmla="*/ 1991639 h 2027066"/>
              <a:gd name="connsiteX154" fmla="*/ 3019836 w 8769415"/>
              <a:gd name="connsiteY154" fmla="*/ 2004165 h 2027066"/>
              <a:gd name="connsiteX155" fmla="*/ 2756789 w 8769415"/>
              <a:gd name="connsiteY155" fmla="*/ 2004165 h 2027066"/>
              <a:gd name="connsiteX156" fmla="*/ 2706685 w 8769415"/>
              <a:gd name="connsiteY156" fmla="*/ 1979113 h 2027066"/>
              <a:gd name="connsiteX157" fmla="*/ 2669107 w 8769415"/>
              <a:gd name="connsiteY157" fmla="*/ 1966587 h 2027066"/>
              <a:gd name="connsiteX158" fmla="*/ 2543847 w 8769415"/>
              <a:gd name="connsiteY158" fmla="*/ 1929009 h 2027066"/>
              <a:gd name="connsiteX159" fmla="*/ 2506269 w 8769415"/>
              <a:gd name="connsiteY159" fmla="*/ 1916483 h 2027066"/>
              <a:gd name="connsiteX160" fmla="*/ 2443639 w 8769415"/>
              <a:gd name="connsiteY160" fmla="*/ 1841326 h 2027066"/>
              <a:gd name="connsiteX161" fmla="*/ 2456165 w 8769415"/>
              <a:gd name="connsiteY161" fmla="*/ 1653436 h 2027066"/>
              <a:gd name="connsiteX162" fmla="*/ 2481217 w 8769415"/>
              <a:gd name="connsiteY162" fmla="*/ 1615858 h 2027066"/>
              <a:gd name="connsiteX163" fmla="*/ 2593951 w 8769415"/>
              <a:gd name="connsiteY163" fmla="*/ 1553228 h 2027066"/>
              <a:gd name="connsiteX164" fmla="*/ 2656581 w 8769415"/>
              <a:gd name="connsiteY164" fmla="*/ 1540702 h 2027066"/>
              <a:gd name="connsiteX165" fmla="*/ 2756789 w 8769415"/>
              <a:gd name="connsiteY165" fmla="*/ 1490598 h 2027066"/>
              <a:gd name="connsiteX166" fmla="*/ 2806894 w 8769415"/>
              <a:gd name="connsiteY166" fmla="*/ 1465546 h 2027066"/>
              <a:gd name="connsiteX167" fmla="*/ 2882050 w 8769415"/>
              <a:gd name="connsiteY167" fmla="*/ 1440494 h 2027066"/>
              <a:gd name="connsiteX168" fmla="*/ 2969732 w 8769415"/>
              <a:gd name="connsiteY168" fmla="*/ 1415442 h 2027066"/>
              <a:gd name="connsiteX169" fmla="*/ 2994784 w 8769415"/>
              <a:gd name="connsiteY169" fmla="*/ 1390389 h 2027066"/>
              <a:gd name="connsiteX170" fmla="*/ 2994784 w 8769415"/>
              <a:gd name="connsiteY170" fmla="*/ 1265129 h 2027066"/>
              <a:gd name="connsiteX171" fmla="*/ 2957206 w 8769415"/>
              <a:gd name="connsiteY171" fmla="*/ 1240077 h 2027066"/>
              <a:gd name="connsiteX172" fmla="*/ 2932154 w 8769415"/>
              <a:gd name="connsiteY172" fmla="*/ 1202499 h 2027066"/>
              <a:gd name="connsiteX173" fmla="*/ 2844472 w 8769415"/>
              <a:gd name="connsiteY173" fmla="*/ 1164921 h 2027066"/>
              <a:gd name="connsiteX174" fmla="*/ 2806894 w 8769415"/>
              <a:gd name="connsiteY174" fmla="*/ 1139869 h 2027066"/>
              <a:gd name="connsiteX175" fmla="*/ 2656581 w 8769415"/>
              <a:gd name="connsiteY175" fmla="*/ 1102291 h 2027066"/>
              <a:gd name="connsiteX176" fmla="*/ 2531321 w 8769415"/>
              <a:gd name="connsiteY176" fmla="*/ 1064713 h 2027066"/>
              <a:gd name="connsiteX177" fmla="*/ 2305852 w 8769415"/>
              <a:gd name="connsiteY177" fmla="*/ 1114817 h 2027066"/>
              <a:gd name="connsiteX178" fmla="*/ 2230696 w 8769415"/>
              <a:gd name="connsiteY178" fmla="*/ 1189973 h 2027066"/>
              <a:gd name="connsiteX179" fmla="*/ 2193118 w 8769415"/>
              <a:gd name="connsiteY179" fmla="*/ 1215025 h 2027066"/>
              <a:gd name="connsiteX180" fmla="*/ 2168066 w 8769415"/>
              <a:gd name="connsiteY180" fmla="*/ 1252603 h 2027066"/>
              <a:gd name="connsiteX181" fmla="*/ 2143014 w 8769415"/>
              <a:gd name="connsiteY181" fmla="*/ 1302707 h 2027066"/>
              <a:gd name="connsiteX182" fmla="*/ 2067858 w 8769415"/>
              <a:gd name="connsiteY182" fmla="*/ 1415442 h 2027066"/>
              <a:gd name="connsiteX183" fmla="*/ 2042806 w 8769415"/>
              <a:gd name="connsiteY183" fmla="*/ 1453020 h 2027066"/>
              <a:gd name="connsiteX184" fmla="*/ 2017754 w 8769415"/>
              <a:gd name="connsiteY184" fmla="*/ 1490598 h 2027066"/>
              <a:gd name="connsiteX185" fmla="*/ 1955124 w 8769415"/>
              <a:gd name="connsiteY185" fmla="*/ 1540702 h 2027066"/>
              <a:gd name="connsiteX186" fmla="*/ 1829863 w 8769415"/>
              <a:gd name="connsiteY186" fmla="*/ 1590806 h 2027066"/>
              <a:gd name="connsiteX187" fmla="*/ 1717129 w 8769415"/>
              <a:gd name="connsiteY187" fmla="*/ 1628384 h 2027066"/>
              <a:gd name="connsiteX188" fmla="*/ 1667025 w 8769415"/>
              <a:gd name="connsiteY188" fmla="*/ 1653436 h 2027066"/>
              <a:gd name="connsiteX189" fmla="*/ 1629447 w 8769415"/>
              <a:gd name="connsiteY189" fmla="*/ 1678488 h 2027066"/>
              <a:gd name="connsiteX190" fmla="*/ 1579343 w 8769415"/>
              <a:gd name="connsiteY190" fmla="*/ 1691014 h 2027066"/>
              <a:gd name="connsiteX191" fmla="*/ 1516713 w 8769415"/>
              <a:gd name="connsiteY191" fmla="*/ 1753644 h 2027066"/>
              <a:gd name="connsiteX192" fmla="*/ 1454083 w 8769415"/>
              <a:gd name="connsiteY192" fmla="*/ 1816274 h 2027066"/>
              <a:gd name="connsiteX193" fmla="*/ 1341348 w 8769415"/>
              <a:gd name="connsiteY193" fmla="*/ 1841326 h 2027066"/>
              <a:gd name="connsiteX194" fmla="*/ 1203562 w 8769415"/>
              <a:gd name="connsiteY194" fmla="*/ 1866378 h 2027066"/>
              <a:gd name="connsiteX195" fmla="*/ 852833 w 8769415"/>
              <a:gd name="connsiteY195" fmla="*/ 1841326 h 2027066"/>
              <a:gd name="connsiteX196" fmla="*/ 790203 w 8769415"/>
              <a:gd name="connsiteY196" fmla="*/ 1828800 h 2027066"/>
              <a:gd name="connsiteX197" fmla="*/ 689995 w 8769415"/>
              <a:gd name="connsiteY197" fmla="*/ 1816274 h 2027066"/>
              <a:gd name="connsiteX198" fmla="*/ 639891 w 8769415"/>
              <a:gd name="connsiteY198" fmla="*/ 1803748 h 2027066"/>
              <a:gd name="connsiteX199" fmla="*/ 539683 w 8769415"/>
              <a:gd name="connsiteY199" fmla="*/ 1791222 h 2027066"/>
              <a:gd name="connsiteX200" fmla="*/ 502104 w 8769415"/>
              <a:gd name="connsiteY200" fmla="*/ 1778696 h 2027066"/>
              <a:gd name="connsiteX201" fmla="*/ 452000 w 8769415"/>
              <a:gd name="connsiteY201" fmla="*/ 1766170 h 2027066"/>
              <a:gd name="connsiteX202" fmla="*/ 389370 w 8769415"/>
              <a:gd name="connsiteY202" fmla="*/ 1728592 h 2027066"/>
              <a:gd name="connsiteX203" fmla="*/ 239058 w 8769415"/>
              <a:gd name="connsiteY203" fmla="*/ 1691014 h 2027066"/>
              <a:gd name="connsiteX204" fmla="*/ 163902 w 8769415"/>
              <a:gd name="connsiteY204" fmla="*/ 1665962 h 2027066"/>
              <a:gd name="connsiteX205" fmla="*/ 126324 w 8769415"/>
              <a:gd name="connsiteY205" fmla="*/ 1628384 h 2027066"/>
              <a:gd name="connsiteX206" fmla="*/ 88746 w 8769415"/>
              <a:gd name="connsiteY206" fmla="*/ 1615858 h 2027066"/>
              <a:gd name="connsiteX207" fmla="*/ 38641 w 8769415"/>
              <a:gd name="connsiteY207" fmla="*/ 1590806 h 2027066"/>
              <a:gd name="connsiteX208" fmla="*/ 26115 w 8769415"/>
              <a:gd name="connsiteY208" fmla="*/ 1553228 h 2027066"/>
              <a:gd name="connsiteX209" fmla="*/ 1063 w 8769415"/>
              <a:gd name="connsiteY209" fmla="*/ 1515650 h 2027066"/>
              <a:gd name="connsiteX210" fmla="*/ 13589 w 8769415"/>
              <a:gd name="connsiteY210" fmla="*/ 1402915 h 2027066"/>
              <a:gd name="connsiteX211" fmla="*/ 51167 w 8769415"/>
              <a:gd name="connsiteY211" fmla="*/ 1365337 h 2027066"/>
              <a:gd name="connsiteX212" fmla="*/ 201480 w 8769415"/>
              <a:gd name="connsiteY212" fmla="*/ 1327759 h 2027066"/>
              <a:gd name="connsiteX213" fmla="*/ 239058 w 8769415"/>
              <a:gd name="connsiteY213" fmla="*/ 1315233 h 2027066"/>
              <a:gd name="connsiteX214" fmla="*/ 477052 w 8769415"/>
              <a:gd name="connsiteY214" fmla="*/ 1327759 h 2027066"/>
              <a:gd name="connsiteX215" fmla="*/ 527157 w 8769415"/>
              <a:gd name="connsiteY215" fmla="*/ 1377863 h 2027066"/>
              <a:gd name="connsiteX216" fmla="*/ 564735 w 8769415"/>
              <a:gd name="connsiteY216" fmla="*/ 1390389 h 2027066"/>
              <a:gd name="connsiteX217" fmla="*/ 639891 w 8769415"/>
              <a:gd name="connsiteY217" fmla="*/ 1427968 h 2027066"/>
              <a:gd name="connsiteX218" fmla="*/ 677469 w 8769415"/>
              <a:gd name="connsiteY218" fmla="*/ 1415442 h 2027066"/>
              <a:gd name="connsiteX219" fmla="*/ 652417 w 8769415"/>
              <a:gd name="connsiteY219" fmla="*/ 1377863 h 2027066"/>
              <a:gd name="connsiteX220" fmla="*/ 689995 w 8769415"/>
              <a:gd name="connsiteY220" fmla="*/ 1265129 h 2027066"/>
              <a:gd name="connsiteX221" fmla="*/ 777677 w 8769415"/>
              <a:gd name="connsiteY221" fmla="*/ 1240077 h 2027066"/>
              <a:gd name="connsiteX222" fmla="*/ 1065776 w 8769415"/>
              <a:gd name="connsiteY222" fmla="*/ 1227551 h 2027066"/>
              <a:gd name="connsiteX223" fmla="*/ 1153458 w 8769415"/>
              <a:gd name="connsiteY223" fmla="*/ 1202499 h 2027066"/>
              <a:gd name="connsiteX224" fmla="*/ 1203562 w 8769415"/>
              <a:gd name="connsiteY224" fmla="*/ 1177447 h 2027066"/>
              <a:gd name="connsiteX225" fmla="*/ 1241140 w 8769415"/>
              <a:gd name="connsiteY225" fmla="*/ 1139869 h 2027066"/>
              <a:gd name="connsiteX226" fmla="*/ 1253666 w 8769415"/>
              <a:gd name="connsiteY226" fmla="*/ 1102291 h 2027066"/>
              <a:gd name="connsiteX227" fmla="*/ 1203562 w 8769415"/>
              <a:gd name="connsiteY227" fmla="*/ 989557 h 2027066"/>
              <a:gd name="connsiteX228" fmla="*/ 1153458 w 8769415"/>
              <a:gd name="connsiteY228" fmla="*/ 964505 h 2027066"/>
              <a:gd name="connsiteX229" fmla="*/ 1103354 w 8769415"/>
              <a:gd name="connsiteY229" fmla="*/ 926926 h 2027066"/>
              <a:gd name="connsiteX230" fmla="*/ 1053250 w 8769415"/>
              <a:gd name="connsiteY230" fmla="*/ 901874 h 2027066"/>
              <a:gd name="connsiteX231" fmla="*/ 978094 w 8769415"/>
              <a:gd name="connsiteY231" fmla="*/ 876822 h 2027066"/>
              <a:gd name="connsiteX232" fmla="*/ 940515 w 8769415"/>
              <a:gd name="connsiteY232" fmla="*/ 851770 h 2027066"/>
              <a:gd name="connsiteX233" fmla="*/ 840307 w 8769415"/>
              <a:gd name="connsiteY233" fmla="*/ 826718 h 2027066"/>
              <a:gd name="connsiteX234" fmla="*/ 802729 w 8769415"/>
              <a:gd name="connsiteY234" fmla="*/ 814192 h 2027066"/>
              <a:gd name="connsiteX235" fmla="*/ 752625 w 8769415"/>
              <a:gd name="connsiteY235" fmla="*/ 801666 h 2027066"/>
              <a:gd name="connsiteX236" fmla="*/ 740099 w 8769415"/>
              <a:gd name="connsiteY236" fmla="*/ 739036 h 2027066"/>
              <a:gd name="connsiteX237" fmla="*/ 715047 w 8769415"/>
              <a:gd name="connsiteY237" fmla="*/ 701458 h 2027066"/>
              <a:gd name="connsiteX238" fmla="*/ 702521 w 8769415"/>
              <a:gd name="connsiteY238" fmla="*/ 638828 h 2027066"/>
              <a:gd name="connsiteX239" fmla="*/ 777677 w 8769415"/>
              <a:gd name="connsiteY239" fmla="*/ 739036 h 2027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</a:cxnLst>
            <a:rect l="l" t="t" r="r" b="b"/>
            <a:pathLst>
              <a:path w="8769415" h="2027066">
                <a:moveTo>
                  <a:pt x="577261" y="713984"/>
                </a:moveTo>
                <a:lnTo>
                  <a:pt x="577261" y="713984"/>
                </a:lnTo>
                <a:lnTo>
                  <a:pt x="1103354" y="551146"/>
                </a:lnTo>
                <a:lnTo>
                  <a:pt x="1429031" y="488515"/>
                </a:lnTo>
                <a:lnTo>
                  <a:pt x="1604395" y="400833"/>
                </a:lnTo>
                <a:cubicBezTo>
                  <a:pt x="1626485" y="403042"/>
                  <a:pt x="1738301" y="408117"/>
                  <a:pt x="1779759" y="425885"/>
                </a:cubicBezTo>
                <a:cubicBezTo>
                  <a:pt x="1793596" y="431815"/>
                  <a:pt x="1803580" y="444823"/>
                  <a:pt x="1817337" y="450937"/>
                </a:cubicBezTo>
                <a:cubicBezTo>
                  <a:pt x="1841468" y="461662"/>
                  <a:pt x="1867442" y="467638"/>
                  <a:pt x="1892494" y="475989"/>
                </a:cubicBezTo>
                <a:lnTo>
                  <a:pt x="1930072" y="488515"/>
                </a:lnTo>
                <a:lnTo>
                  <a:pt x="1967650" y="526094"/>
                </a:lnTo>
                <a:cubicBezTo>
                  <a:pt x="2005228" y="534445"/>
                  <a:pt x="2043039" y="541810"/>
                  <a:pt x="2080384" y="551146"/>
                </a:cubicBezTo>
                <a:cubicBezTo>
                  <a:pt x="2093193" y="554348"/>
                  <a:pt x="2104938" y="561501"/>
                  <a:pt x="2117962" y="563672"/>
                </a:cubicBezTo>
                <a:cubicBezTo>
                  <a:pt x="2228529" y="582100"/>
                  <a:pt x="2420457" y="584823"/>
                  <a:pt x="2506269" y="588724"/>
                </a:cubicBezTo>
                <a:cubicBezTo>
                  <a:pt x="2522322" y="592737"/>
                  <a:pt x="2575981" y="604791"/>
                  <a:pt x="2593951" y="613776"/>
                </a:cubicBezTo>
                <a:cubicBezTo>
                  <a:pt x="2639797" y="636699"/>
                  <a:pt x="2619631" y="642358"/>
                  <a:pt x="2669107" y="651354"/>
                </a:cubicBezTo>
                <a:cubicBezTo>
                  <a:pt x="2702227" y="657376"/>
                  <a:pt x="2736110" y="658346"/>
                  <a:pt x="2769315" y="663880"/>
                </a:cubicBezTo>
                <a:cubicBezTo>
                  <a:pt x="2828963" y="673821"/>
                  <a:pt x="2827747" y="684751"/>
                  <a:pt x="2894576" y="701458"/>
                </a:cubicBezTo>
                <a:cubicBezTo>
                  <a:pt x="2911277" y="705633"/>
                  <a:pt x="2927875" y="710249"/>
                  <a:pt x="2944680" y="713984"/>
                </a:cubicBezTo>
                <a:cubicBezTo>
                  <a:pt x="3002797" y="726899"/>
                  <a:pt x="3003955" y="723762"/>
                  <a:pt x="3057414" y="739036"/>
                </a:cubicBezTo>
                <a:cubicBezTo>
                  <a:pt x="3070110" y="742663"/>
                  <a:pt x="3082466" y="747387"/>
                  <a:pt x="3094992" y="751562"/>
                </a:cubicBezTo>
                <a:cubicBezTo>
                  <a:pt x="3120044" y="776614"/>
                  <a:pt x="3136537" y="815514"/>
                  <a:pt x="3170148" y="826718"/>
                </a:cubicBezTo>
                <a:cubicBezTo>
                  <a:pt x="3247322" y="852443"/>
                  <a:pt x="3168747" y="828741"/>
                  <a:pt x="3295409" y="851770"/>
                </a:cubicBezTo>
                <a:cubicBezTo>
                  <a:pt x="3312347" y="854850"/>
                  <a:pt x="3328708" y="860561"/>
                  <a:pt x="3345513" y="864296"/>
                </a:cubicBezTo>
                <a:cubicBezTo>
                  <a:pt x="3366296" y="868914"/>
                  <a:pt x="3387489" y="871658"/>
                  <a:pt x="3408143" y="876822"/>
                </a:cubicBezTo>
                <a:cubicBezTo>
                  <a:pt x="3420952" y="880024"/>
                  <a:pt x="3432912" y="886146"/>
                  <a:pt x="3445721" y="889348"/>
                </a:cubicBezTo>
                <a:cubicBezTo>
                  <a:pt x="3466375" y="894512"/>
                  <a:pt x="3487474" y="897699"/>
                  <a:pt x="3508351" y="901874"/>
                </a:cubicBezTo>
                <a:cubicBezTo>
                  <a:pt x="3525052" y="910225"/>
                  <a:pt x="3541292" y="919570"/>
                  <a:pt x="3558455" y="926926"/>
                </a:cubicBezTo>
                <a:cubicBezTo>
                  <a:pt x="3583613" y="937708"/>
                  <a:pt x="3620712" y="945622"/>
                  <a:pt x="3646137" y="951978"/>
                </a:cubicBezTo>
                <a:cubicBezTo>
                  <a:pt x="3658663" y="943627"/>
                  <a:pt x="3672525" y="936997"/>
                  <a:pt x="3683715" y="926926"/>
                </a:cubicBezTo>
                <a:cubicBezTo>
                  <a:pt x="3727841" y="887213"/>
                  <a:pt x="3767786" y="832361"/>
                  <a:pt x="3821502" y="801666"/>
                </a:cubicBezTo>
                <a:cubicBezTo>
                  <a:pt x="3832966" y="795115"/>
                  <a:pt x="3845926" y="790284"/>
                  <a:pt x="3859080" y="789140"/>
                </a:cubicBezTo>
                <a:cubicBezTo>
                  <a:pt x="3942377" y="781897"/>
                  <a:pt x="4026093" y="780789"/>
                  <a:pt x="4109600" y="776614"/>
                </a:cubicBezTo>
                <a:cubicBezTo>
                  <a:pt x="4134652" y="751562"/>
                  <a:pt x="4155278" y="721111"/>
                  <a:pt x="4184757" y="701458"/>
                </a:cubicBezTo>
                <a:lnTo>
                  <a:pt x="4259913" y="651354"/>
                </a:lnTo>
                <a:cubicBezTo>
                  <a:pt x="4293808" y="628757"/>
                  <a:pt x="4307864" y="617142"/>
                  <a:pt x="4347595" y="601250"/>
                </a:cubicBezTo>
                <a:cubicBezTo>
                  <a:pt x="4437417" y="565321"/>
                  <a:pt x="4411527" y="581655"/>
                  <a:pt x="4510433" y="563672"/>
                </a:cubicBezTo>
                <a:cubicBezTo>
                  <a:pt x="4564278" y="553882"/>
                  <a:pt x="4551161" y="552035"/>
                  <a:pt x="4598115" y="538620"/>
                </a:cubicBezTo>
                <a:cubicBezTo>
                  <a:pt x="4614668" y="533891"/>
                  <a:pt x="4631518" y="530269"/>
                  <a:pt x="4648220" y="526094"/>
                </a:cubicBezTo>
                <a:cubicBezTo>
                  <a:pt x="4660746" y="517743"/>
                  <a:pt x="4672333" y="507775"/>
                  <a:pt x="4685798" y="501042"/>
                </a:cubicBezTo>
                <a:cubicBezTo>
                  <a:pt x="4742289" y="472796"/>
                  <a:pt x="4707110" y="508333"/>
                  <a:pt x="4760954" y="463463"/>
                </a:cubicBezTo>
                <a:cubicBezTo>
                  <a:pt x="4774563" y="452122"/>
                  <a:pt x="4785082" y="437413"/>
                  <a:pt x="4798532" y="425885"/>
                </a:cubicBezTo>
                <a:cubicBezTo>
                  <a:pt x="4806475" y="419076"/>
                  <a:pt x="4870353" y="371186"/>
                  <a:pt x="4886214" y="363255"/>
                </a:cubicBezTo>
                <a:cubicBezTo>
                  <a:pt x="4898024" y="357350"/>
                  <a:pt x="4911982" y="356634"/>
                  <a:pt x="4923792" y="350729"/>
                </a:cubicBezTo>
                <a:cubicBezTo>
                  <a:pt x="5020920" y="302165"/>
                  <a:pt x="4904495" y="344635"/>
                  <a:pt x="4998948" y="313151"/>
                </a:cubicBezTo>
                <a:cubicBezTo>
                  <a:pt x="5073527" y="315637"/>
                  <a:pt x="5340304" y="344220"/>
                  <a:pt x="5474937" y="313151"/>
                </a:cubicBezTo>
                <a:cubicBezTo>
                  <a:pt x="5496846" y="308095"/>
                  <a:pt x="5516514" y="295994"/>
                  <a:pt x="5537567" y="288099"/>
                </a:cubicBezTo>
                <a:cubicBezTo>
                  <a:pt x="5549930" y="283463"/>
                  <a:pt x="5562620" y="279748"/>
                  <a:pt x="5575146" y="275573"/>
                </a:cubicBezTo>
                <a:cubicBezTo>
                  <a:pt x="5587672" y="267222"/>
                  <a:pt x="5601159" y="260159"/>
                  <a:pt x="5612724" y="250521"/>
                </a:cubicBezTo>
                <a:cubicBezTo>
                  <a:pt x="5626333" y="239180"/>
                  <a:pt x="5635563" y="222769"/>
                  <a:pt x="5650302" y="212943"/>
                </a:cubicBezTo>
                <a:cubicBezTo>
                  <a:pt x="5661288" y="205619"/>
                  <a:pt x="5676070" y="206322"/>
                  <a:pt x="5687880" y="200417"/>
                </a:cubicBezTo>
                <a:cubicBezTo>
                  <a:pt x="5701345" y="193684"/>
                  <a:pt x="5712932" y="183716"/>
                  <a:pt x="5725458" y="175365"/>
                </a:cubicBezTo>
                <a:cubicBezTo>
                  <a:pt x="5754323" y="180176"/>
                  <a:pt x="5807356" y="184999"/>
                  <a:pt x="5838192" y="200417"/>
                </a:cubicBezTo>
                <a:cubicBezTo>
                  <a:pt x="5851657" y="207150"/>
                  <a:pt x="5861933" y="219539"/>
                  <a:pt x="5875770" y="225469"/>
                </a:cubicBezTo>
                <a:cubicBezTo>
                  <a:pt x="5891593" y="232250"/>
                  <a:pt x="5909385" y="233048"/>
                  <a:pt x="5925874" y="237995"/>
                </a:cubicBezTo>
                <a:cubicBezTo>
                  <a:pt x="5925886" y="237998"/>
                  <a:pt x="6019814" y="269308"/>
                  <a:pt x="6038609" y="275573"/>
                </a:cubicBezTo>
                <a:cubicBezTo>
                  <a:pt x="6051135" y="279748"/>
                  <a:pt x="6063378" y="284897"/>
                  <a:pt x="6076187" y="288099"/>
                </a:cubicBezTo>
                <a:cubicBezTo>
                  <a:pt x="6169920" y="311532"/>
                  <a:pt x="6102042" y="297132"/>
                  <a:pt x="6251551" y="313151"/>
                </a:cubicBezTo>
                <a:lnTo>
                  <a:pt x="6477020" y="338203"/>
                </a:lnTo>
                <a:cubicBezTo>
                  <a:pt x="6539650" y="334028"/>
                  <a:pt x="6602525" y="332609"/>
                  <a:pt x="6664910" y="325677"/>
                </a:cubicBezTo>
                <a:cubicBezTo>
                  <a:pt x="6705390" y="321179"/>
                  <a:pt x="6704477" y="305894"/>
                  <a:pt x="6740066" y="288099"/>
                </a:cubicBezTo>
                <a:cubicBezTo>
                  <a:pt x="6751876" y="282194"/>
                  <a:pt x="6766102" y="281985"/>
                  <a:pt x="6777644" y="275573"/>
                </a:cubicBezTo>
                <a:cubicBezTo>
                  <a:pt x="6906857" y="203788"/>
                  <a:pt x="6805348" y="241286"/>
                  <a:pt x="6890378" y="212943"/>
                </a:cubicBezTo>
                <a:cubicBezTo>
                  <a:pt x="6898729" y="204592"/>
                  <a:pt x="6904373" y="192038"/>
                  <a:pt x="6915431" y="187891"/>
                </a:cubicBezTo>
                <a:cubicBezTo>
                  <a:pt x="6997442" y="157137"/>
                  <a:pt x="7240794" y="187280"/>
                  <a:pt x="7253633" y="187891"/>
                </a:cubicBezTo>
                <a:cubicBezTo>
                  <a:pt x="7278685" y="192066"/>
                  <a:pt x="7303605" y="197132"/>
                  <a:pt x="7328789" y="200417"/>
                </a:cubicBezTo>
                <a:cubicBezTo>
                  <a:pt x="7605907" y="236563"/>
                  <a:pt x="7458831" y="208889"/>
                  <a:pt x="7604362" y="237995"/>
                </a:cubicBezTo>
                <a:lnTo>
                  <a:pt x="7692044" y="225469"/>
                </a:lnTo>
                <a:cubicBezTo>
                  <a:pt x="7725411" y="221020"/>
                  <a:pt x="7760317" y="223588"/>
                  <a:pt x="7792252" y="212943"/>
                </a:cubicBezTo>
                <a:cubicBezTo>
                  <a:pt x="7812058" y="206341"/>
                  <a:pt x="7824455" y="186106"/>
                  <a:pt x="7842357" y="175365"/>
                </a:cubicBezTo>
                <a:cubicBezTo>
                  <a:pt x="7866375" y="160955"/>
                  <a:pt x="7891659" y="148560"/>
                  <a:pt x="7917513" y="137787"/>
                </a:cubicBezTo>
                <a:cubicBezTo>
                  <a:pt x="7941889" y="127630"/>
                  <a:pt x="7969050" y="124545"/>
                  <a:pt x="7992669" y="112735"/>
                </a:cubicBezTo>
                <a:cubicBezTo>
                  <a:pt x="8009370" y="104384"/>
                  <a:pt x="8024950" y="93253"/>
                  <a:pt x="8042773" y="87683"/>
                </a:cubicBezTo>
                <a:cubicBezTo>
                  <a:pt x="8092068" y="72278"/>
                  <a:pt x="8144090" y="66438"/>
                  <a:pt x="8193085" y="50105"/>
                </a:cubicBezTo>
                <a:cubicBezTo>
                  <a:pt x="8351467" y="-2693"/>
                  <a:pt x="8098224" y="85390"/>
                  <a:pt x="8268241" y="12526"/>
                </a:cubicBezTo>
                <a:cubicBezTo>
                  <a:pt x="8284065" y="5744"/>
                  <a:pt x="8301644" y="4175"/>
                  <a:pt x="8318346" y="0"/>
                </a:cubicBezTo>
                <a:cubicBezTo>
                  <a:pt x="8462298" y="5332"/>
                  <a:pt x="8586602" y="-8092"/>
                  <a:pt x="8719178" y="25052"/>
                </a:cubicBezTo>
                <a:cubicBezTo>
                  <a:pt x="8731988" y="28254"/>
                  <a:pt x="8744231" y="33403"/>
                  <a:pt x="8756757" y="37578"/>
                </a:cubicBezTo>
                <a:cubicBezTo>
                  <a:pt x="8764126" y="74424"/>
                  <a:pt x="8786827" y="111165"/>
                  <a:pt x="8744231" y="137787"/>
                </a:cubicBezTo>
                <a:cubicBezTo>
                  <a:pt x="8721837" y="151783"/>
                  <a:pt x="8694126" y="154488"/>
                  <a:pt x="8669074" y="162839"/>
                </a:cubicBezTo>
                <a:lnTo>
                  <a:pt x="8631496" y="175365"/>
                </a:lnTo>
                <a:cubicBezTo>
                  <a:pt x="8618970" y="179540"/>
                  <a:pt x="8606727" y="184689"/>
                  <a:pt x="8593918" y="187891"/>
                </a:cubicBezTo>
                <a:cubicBezTo>
                  <a:pt x="8560515" y="196242"/>
                  <a:pt x="8526374" y="202055"/>
                  <a:pt x="8493710" y="212943"/>
                </a:cubicBezTo>
                <a:cubicBezTo>
                  <a:pt x="8372748" y="253264"/>
                  <a:pt x="8560812" y="188607"/>
                  <a:pt x="8406028" y="250521"/>
                </a:cubicBezTo>
                <a:cubicBezTo>
                  <a:pt x="8381510" y="260328"/>
                  <a:pt x="8355924" y="267222"/>
                  <a:pt x="8330872" y="275573"/>
                </a:cubicBezTo>
                <a:cubicBezTo>
                  <a:pt x="8318346" y="279748"/>
                  <a:pt x="8306241" y="285510"/>
                  <a:pt x="8293294" y="288099"/>
                </a:cubicBezTo>
                <a:cubicBezTo>
                  <a:pt x="8213782" y="304001"/>
                  <a:pt x="8251318" y="295461"/>
                  <a:pt x="8180559" y="313151"/>
                </a:cubicBezTo>
                <a:cubicBezTo>
                  <a:pt x="8095174" y="370075"/>
                  <a:pt x="8202833" y="305726"/>
                  <a:pt x="8067825" y="350729"/>
                </a:cubicBezTo>
                <a:cubicBezTo>
                  <a:pt x="8053543" y="355490"/>
                  <a:pt x="8043318" y="368312"/>
                  <a:pt x="8030247" y="375781"/>
                </a:cubicBezTo>
                <a:cubicBezTo>
                  <a:pt x="8014035" y="385045"/>
                  <a:pt x="7997480" y="393898"/>
                  <a:pt x="7980143" y="400833"/>
                </a:cubicBezTo>
                <a:cubicBezTo>
                  <a:pt x="7955625" y="410640"/>
                  <a:pt x="7926959" y="411237"/>
                  <a:pt x="7904987" y="425885"/>
                </a:cubicBezTo>
                <a:cubicBezTo>
                  <a:pt x="7816446" y="484912"/>
                  <a:pt x="7926037" y="410848"/>
                  <a:pt x="7817304" y="488515"/>
                </a:cubicBezTo>
                <a:cubicBezTo>
                  <a:pt x="7805054" y="497265"/>
                  <a:pt x="7791291" y="503930"/>
                  <a:pt x="7779726" y="513568"/>
                </a:cubicBezTo>
                <a:cubicBezTo>
                  <a:pt x="7766117" y="524909"/>
                  <a:pt x="7756131" y="540270"/>
                  <a:pt x="7742148" y="551146"/>
                </a:cubicBezTo>
                <a:cubicBezTo>
                  <a:pt x="7658961" y="615847"/>
                  <a:pt x="7692604" y="591061"/>
                  <a:pt x="7616888" y="613776"/>
                </a:cubicBezTo>
                <a:cubicBezTo>
                  <a:pt x="7591595" y="621364"/>
                  <a:pt x="7541732" y="638828"/>
                  <a:pt x="7541732" y="638828"/>
                </a:cubicBezTo>
                <a:cubicBezTo>
                  <a:pt x="7529206" y="651354"/>
                  <a:pt x="7519534" y="667617"/>
                  <a:pt x="7504154" y="676406"/>
                </a:cubicBezTo>
                <a:cubicBezTo>
                  <a:pt x="7489207" y="684947"/>
                  <a:pt x="7470603" y="684203"/>
                  <a:pt x="7454050" y="688932"/>
                </a:cubicBezTo>
                <a:cubicBezTo>
                  <a:pt x="7441354" y="692559"/>
                  <a:pt x="7428282" y="695553"/>
                  <a:pt x="7416472" y="701458"/>
                </a:cubicBezTo>
                <a:cubicBezTo>
                  <a:pt x="7403007" y="708191"/>
                  <a:pt x="7392651" y="720396"/>
                  <a:pt x="7378894" y="726510"/>
                </a:cubicBezTo>
                <a:cubicBezTo>
                  <a:pt x="7354763" y="737235"/>
                  <a:pt x="7303737" y="751562"/>
                  <a:pt x="7303737" y="751562"/>
                </a:cubicBezTo>
                <a:cubicBezTo>
                  <a:pt x="7256909" y="789025"/>
                  <a:pt x="7219079" y="822255"/>
                  <a:pt x="7165951" y="851770"/>
                </a:cubicBezTo>
                <a:cubicBezTo>
                  <a:pt x="7154409" y="858182"/>
                  <a:pt x="7140183" y="858391"/>
                  <a:pt x="7128373" y="864296"/>
                </a:cubicBezTo>
                <a:cubicBezTo>
                  <a:pt x="7041870" y="907548"/>
                  <a:pt x="7144968" y="875805"/>
                  <a:pt x="7040691" y="901874"/>
                </a:cubicBezTo>
                <a:cubicBezTo>
                  <a:pt x="7028165" y="910225"/>
                  <a:pt x="7016578" y="920193"/>
                  <a:pt x="7003113" y="926926"/>
                </a:cubicBezTo>
                <a:cubicBezTo>
                  <a:pt x="6991303" y="932831"/>
                  <a:pt x="6977898" y="934816"/>
                  <a:pt x="6965535" y="939452"/>
                </a:cubicBezTo>
                <a:cubicBezTo>
                  <a:pt x="6944481" y="947347"/>
                  <a:pt x="6924441" y="958044"/>
                  <a:pt x="6902904" y="964505"/>
                </a:cubicBezTo>
                <a:cubicBezTo>
                  <a:pt x="6882512" y="970623"/>
                  <a:pt x="6861057" y="972413"/>
                  <a:pt x="6840274" y="977031"/>
                </a:cubicBezTo>
                <a:cubicBezTo>
                  <a:pt x="6823469" y="980766"/>
                  <a:pt x="6806723" y="984828"/>
                  <a:pt x="6790170" y="989557"/>
                </a:cubicBezTo>
                <a:cubicBezTo>
                  <a:pt x="6777474" y="993184"/>
                  <a:pt x="6765288" y="998456"/>
                  <a:pt x="6752592" y="1002083"/>
                </a:cubicBezTo>
                <a:cubicBezTo>
                  <a:pt x="6736039" y="1006812"/>
                  <a:pt x="6718607" y="1008564"/>
                  <a:pt x="6702488" y="1014609"/>
                </a:cubicBezTo>
                <a:cubicBezTo>
                  <a:pt x="6655928" y="1032069"/>
                  <a:pt x="6659242" y="1043300"/>
                  <a:pt x="6614806" y="1052187"/>
                </a:cubicBezTo>
                <a:cubicBezTo>
                  <a:pt x="6585855" y="1057977"/>
                  <a:pt x="6556351" y="1060538"/>
                  <a:pt x="6527124" y="1064713"/>
                </a:cubicBezTo>
                <a:cubicBezTo>
                  <a:pt x="6510423" y="1073064"/>
                  <a:pt x="6494504" y="1083209"/>
                  <a:pt x="6477020" y="1089765"/>
                </a:cubicBezTo>
                <a:cubicBezTo>
                  <a:pt x="6456805" y="1097346"/>
                  <a:pt x="6381290" y="1111416"/>
                  <a:pt x="6364285" y="1114817"/>
                </a:cubicBezTo>
                <a:cubicBezTo>
                  <a:pt x="6298890" y="1158414"/>
                  <a:pt x="6355757" y="1127391"/>
                  <a:pt x="6264077" y="1152395"/>
                </a:cubicBezTo>
                <a:cubicBezTo>
                  <a:pt x="6238600" y="1159343"/>
                  <a:pt x="6213973" y="1169096"/>
                  <a:pt x="6188921" y="1177447"/>
                </a:cubicBezTo>
                <a:cubicBezTo>
                  <a:pt x="6176395" y="1181622"/>
                  <a:pt x="6164367" y="1187802"/>
                  <a:pt x="6151343" y="1189973"/>
                </a:cubicBezTo>
                <a:cubicBezTo>
                  <a:pt x="6063163" y="1204670"/>
                  <a:pt x="6100281" y="1194468"/>
                  <a:pt x="6038609" y="1215025"/>
                </a:cubicBezTo>
                <a:cubicBezTo>
                  <a:pt x="6006185" y="1247449"/>
                  <a:pt x="5970823" y="1287724"/>
                  <a:pt x="5925874" y="1302707"/>
                </a:cubicBezTo>
                <a:lnTo>
                  <a:pt x="5888296" y="1315233"/>
                </a:lnTo>
                <a:cubicBezTo>
                  <a:pt x="5802980" y="1400549"/>
                  <a:pt x="5910410" y="1298032"/>
                  <a:pt x="5775562" y="1402915"/>
                </a:cubicBezTo>
                <a:cubicBezTo>
                  <a:pt x="5705189" y="1457650"/>
                  <a:pt x="5772274" y="1429064"/>
                  <a:pt x="5700406" y="1453020"/>
                </a:cubicBezTo>
                <a:cubicBezTo>
                  <a:pt x="5683705" y="1465546"/>
                  <a:pt x="5667290" y="1478464"/>
                  <a:pt x="5650302" y="1490598"/>
                </a:cubicBezTo>
                <a:cubicBezTo>
                  <a:pt x="5638052" y="1499348"/>
                  <a:pt x="5623976" y="1505648"/>
                  <a:pt x="5612724" y="1515650"/>
                </a:cubicBezTo>
                <a:cubicBezTo>
                  <a:pt x="5586244" y="1539188"/>
                  <a:pt x="5537567" y="1590806"/>
                  <a:pt x="5537567" y="1590806"/>
                </a:cubicBezTo>
                <a:cubicBezTo>
                  <a:pt x="5491211" y="1683519"/>
                  <a:pt x="5538414" y="1602316"/>
                  <a:pt x="5474937" y="1678488"/>
                </a:cubicBezTo>
                <a:cubicBezTo>
                  <a:pt x="5422745" y="1741118"/>
                  <a:pt x="5481200" y="1695189"/>
                  <a:pt x="5412307" y="1741118"/>
                </a:cubicBezTo>
                <a:cubicBezTo>
                  <a:pt x="5403956" y="1753644"/>
                  <a:pt x="5397900" y="1768051"/>
                  <a:pt x="5387255" y="1778696"/>
                </a:cubicBezTo>
                <a:cubicBezTo>
                  <a:pt x="5362973" y="1802978"/>
                  <a:pt x="5342662" y="1806086"/>
                  <a:pt x="5312099" y="1816274"/>
                </a:cubicBezTo>
                <a:cubicBezTo>
                  <a:pt x="5295398" y="1837151"/>
                  <a:pt x="5276165" y="1856233"/>
                  <a:pt x="5261995" y="1878905"/>
                </a:cubicBezTo>
                <a:cubicBezTo>
                  <a:pt x="5254997" y="1890102"/>
                  <a:pt x="5257717" y="1906173"/>
                  <a:pt x="5249469" y="1916483"/>
                </a:cubicBezTo>
                <a:cubicBezTo>
                  <a:pt x="5240065" y="1928238"/>
                  <a:pt x="5223456" y="1931897"/>
                  <a:pt x="5211891" y="1941535"/>
                </a:cubicBezTo>
                <a:cubicBezTo>
                  <a:pt x="5198282" y="1952876"/>
                  <a:pt x="5190157" y="1971191"/>
                  <a:pt x="5174313" y="1979113"/>
                </a:cubicBezTo>
                <a:cubicBezTo>
                  <a:pt x="5155271" y="1988634"/>
                  <a:pt x="5132560" y="1987464"/>
                  <a:pt x="5111683" y="1991639"/>
                </a:cubicBezTo>
                <a:cubicBezTo>
                  <a:pt x="4728820" y="1969118"/>
                  <a:pt x="5009570" y="2018628"/>
                  <a:pt x="4836110" y="1941535"/>
                </a:cubicBezTo>
                <a:cubicBezTo>
                  <a:pt x="4820378" y="1934543"/>
                  <a:pt x="4801897" y="1935630"/>
                  <a:pt x="4786006" y="1929009"/>
                </a:cubicBezTo>
                <a:cubicBezTo>
                  <a:pt x="4751533" y="1914645"/>
                  <a:pt x="4685798" y="1878905"/>
                  <a:pt x="4685798" y="1878905"/>
                </a:cubicBezTo>
                <a:cubicBezTo>
                  <a:pt x="4647268" y="1840374"/>
                  <a:pt x="4588703" y="1779734"/>
                  <a:pt x="4548011" y="1766170"/>
                </a:cubicBezTo>
                <a:cubicBezTo>
                  <a:pt x="4494101" y="1748200"/>
                  <a:pt x="4523242" y="1756846"/>
                  <a:pt x="4460329" y="1741118"/>
                </a:cubicBezTo>
                <a:cubicBezTo>
                  <a:pt x="4447803" y="1732767"/>
                  <a:pt x="4436847" y="1721352"/>
                  <a:pt x="4422751" y="1716066"/>
                </a:cubicBezTo>
                <a:cubicBezTo>
                  <a:pt x="4402816" y="1708591"/>
                  <a:pt x="4380775" y="1708704"/>
                  <a:pt x="4360121" y="1703540"/>
                </a:cubicBezTo>
                <a:cubicBezTo>
                  <a:pt x="4347312" y="1700338"/>
                  <a:pt x="4335069" y="1695189"/>
                  <a:pt x="4322543" y="1691014"/>
                </a:cubicBezTo>
                <a:cubicBezTo>
                  <a:pt x="4117951" y="1695189"/>
                  <a:pt x="3913075" y="1691975"/>
                  <a:pt x="3708767" y="1703540"/>
                </a:cubicBezTo>
                <a:cubicBezTo>
                  <a:pt x="3690124" y="1704595"/>
                  <a:pt x="3675826" y="1721236"/>
                  <a:pt x="3658663" y="1728592"/>
                </a:cubicBezTo>
                <a:cubicBezTo>
                  <a:pt x="3646527" y="1733793"/>
                  <a:pt x="3632895" y="1735213"/>
                  <a:pt x="3621085" y="1741118"/>
                </a:cubicBezTo>
                <a:cubicBezTo>
                  <a:pt x="3607620" y="1747851"/>
                  <a:pt x="3595757" y="1757420"/>
                  <a:pt x="3583507" y="1766170"/>
                </a:cubicBezTo>
                <a:cubicBezTo>
                  <a:pt x="3566519" y="1778304"/>
                  <a:pt x="3552076" y="1794412"/>
                  <a:pt x="3533403" y="1803748"/>
                </a:cubicBezTo>
                <a:cubicBezTo>
                  <a:pt x="3518005" y="1811447"/>
                  <a:pt x="3500000" y="1812099"/>
                  <a:pt x="3483299" y="1816274"/>
                </a:cubicBezTo>
                <a:cubicBezTo>
                  <a:pt x="3474948" y="1828800"/>
                  <a:pt x="3470002" y="1844448"/>
                  <a:pt x="3458247" y="1853852"/>
                </a:cubicBezTo>
                <a:cubicBezTo>
                  <a:pt x="3447937" y="1862100"/>
                  <a:pt x="3432805" y="1861177"/>
                  <a:pt x="3420669" y="1866378"/>
                </a:cubicBezTo>
                <a:cubicBezTo>
                  <a:pt x="3403506" y="1873734"/>
                  <a:pt x="3387728" y="1884075"/>
                  <a:pt x="3370565" y="1891431"/>
                </a:cubicBezTo>
                <a:cubicBezTo>
                  <a:pt x="3336864" y="1905875"/>
                  <a:pt x="3307115" y="1909131"/>
                  <a:pt x="3270357" y="1916483"/>
                </a:cubicBezTo>
                <a:cubicBezTo>
                  <a:pt x="3198138" y="1964628"/>
                  <a:pt x="3267806" y="1922944"/>
                  <a:pt x="3195200" y="1954061"/>
                </a:cubicBezTo>
                <a:cubicBezTo>
                  <a:pt x="3159552" y="1969339"/>
                  <a:pt x="3144238" y="1984295"/>
                  <a:pt x="3107518" y="1991639"/>
                </a:cubicBezTo>
                <a:cubicBezTo>
                  <a:pt x="3078567" y="1997429"/>
                  <a:pt x="3049063" y="1999990"/>
                  <a:pt x="3019836" y="2004165"/>
                </a:cubicBezTo>
                <a:cubicBezTo>
                  <a:pt x="2918051" y="2038093"/>
                  <a:pt x="2954383" y="2031110"/>
                  <a:pt x="2756789" y="2004165"/>
                </a:cubicBezTo>
                <a:cubicBezTo>
                  <a:pt x="2738288" y="2001642"/>
                  <a:pt x="2723848" y="1986469"/>
                  <a:pt x="2706685" y="1979113"/>
                </a:cubicBezTo>
                <a:cubicBezTo>
                  <a:pt x="2694549" y="1973912"/>
                  <a:pt x="2681803" y="1970214"/>
                  <a:pt x="2669107" y="1966587"/>
                </a:cubicBezTo>
                <a:cubicBezTo>
                  <a:pt x="2536592" y="1928726"/>
                  <a:pt x="2722450" y="1988543"/>
                  <a:pt x="2543847" y="1929009"/>
                </a:cubicBezTo>
                <a:lnTo>
                  <a:pt x="2506269" y="1916483"/>
                </a:lnTo>
                <a:cubicBezTo>
                  <a:pt x="2497879" y="1908093"/>
                  <a:pt x="2444665" y="1859792"/>
                  <a:pt x="2443639" y="1841326"/>
                </a:cubicBezTo>
                <a:cubicBezTo>
                  <a:pt x="2440157" y="1778654"/>
                  <a:pt x="2445846" y="1715351"/>
                  <a:pt x="2456165" y="1653436"/>
                </a:cubicBezTo>
                <a:cubicBezTo>
                  <a:pt x="2458640" y="1638586"/>
                  <a:pt x="2469887" y="1625771"/>
                  <a:pt x="2481217" y="1615858"/>
                </a:cubicBezTo>
                <a:cubicBezTo>
                  <a:pt x="2518535" y="1583205"/>
                  <a:pt x="2549220" y="1564411"/>
                  <a:pt x="2593951" y="1553228"/>
                </a:cubicBezTo>
                <a:cubicBezTo>
                  <a:pt x="2614605" y="1548064"/>
                  <a:pt x="2635704" y="1544877"/>
                  <a:pt x="2656581" y="1540702"/>
                </a:cubicBezTo>
                <a:lnTo>
                  <a:pt x="2756789" y="1490598"/>
                </a:lnTo>
                <a:cubicBezTo>
                  <a:pt x="2773491" y="1482247"/>
                  <a:pt x="2789179" y="1471451"/>
                  <a:pt x="2806894" y="1465546"/>
                </a:cubicBezTo>
                <a:cubicBezTo>
                  <a:pt x="2831946" y="1457195"/>
                  <a:pt x="2856431" y="1446899"/>
                  <a:pt x="2882050" y="1440494"/>
                </a:cubicBezTo>
                <a:cubicBezTo>
                  <a:pt x="2944963" y="1424766"/>
                  <a:pt x="2915822" y="1433412"/>
                  <a:pt x="2969732" y="1415442"/>
                </a:cubicBezTo>
                <a:cubicBezTo>
                  <a:pt x="2978083" y="1407091"/>
                  <a:pt x="2988708" y="1400516"/>
                  <a:pt x="2994784" y="1390389"/>
                </a:cubicBezTo>
                <a:cubicBezTo>
                  <a:pt x="3016282" y="1354558"/>
                  <a:pt x="3009991" y="1299345"/>
                  <a:pt x="2994784" y="1265129"/>
                </a:cubicBezTo>
                <a:cubicBezTo>
                  <a:pt x="2988670" y="1251372"/>
                  <a:pt x="2969732" y="1248428"/>
                  <a:pt x="2957206" y="1240077"/>
                </a:cubicBezTo>
                <a:cubicBezTo>
                  <a:pt x="2948855" y="1227551"/>
                  <a:pt x="2943719" y="1212137"/>
                  <a:pt x="2932154" y="1202499"/>
                </a:cubicBezTo>
                <a:cubicBezTo>
                  <a:pt x="2893056" y="1169918"/>
                  <a:pt x="2883631" y="1184501"/>
                  <a:pt x="2844472" y="1164921"/>
                </a:cubicBezTo>
                <a:cubicBezTo>
                  <a:pt x="2831007" y="1158188"/>
                  <a:pt x="2821176" y="1144630"/>
                  <a:pt x="2806894" y="1139869"/>
                </a:cubicBezTo>
                <a:cubicBezTo>
                  <a:pt x="2757898" y="1123537"/>
                  <a:pt x="2705577" y="1118623"/>
                  <a:pt x="2656581" y="1102291"/>
                </a:cubicBezTo>
                <a:cubicBezTo>
                  <a:pt x="2565093" y="1071795"/>
                  <a:pt x="2607044" y="1083644"/>
                  <a:pt x="2531321" y="1064713"/>
                </a:cubicBezTo>
                <a:cubicBezTo>
                  <a:pt x="2417904" y="1077315"/>
                  <a:pt x="2413927" y="1069786"/>
                  <a:pt x="2305852" y="1114817"/>
                </a:cubicBezTo>
                <a:cubicBezTo>
                  <a:pt x="2255247" y="1135902"/>
                  <a:pt x="2271284" y="1149385"/>
                  <a:pt x="2230696" y="1189973"/>
                </a:cubicBezTo>
                <a:cubicBezTo>
                  <a:pt x="2220051" y="1200618"/>
                  <a:pt x="2205644" y="1206674"/>
                  <a:pt x="2193118" y="1215025"/>
                </a:cubicBezTo>
                <a:cubicBezTo>
                  <a:pt x="2184767" y="1227551"/>
                  <a:pt x="2175535" y="1239532"/>
                  <a:pt x="2168066" y="1252603"/>
                </a:cubicBezTo>
                <a:cubicBezTo>
                  <a:pt x="2158802" y="1268815"/>
                  <a:pt x="2152800" y="1286804"/>
                  <a:pt x="2143014" y="1302707"/>
                </a:cubicBezTo>
                <a:cubicBezTo>
                  <a:pt x="2119344" y="1341171"/>
                  <a:pt x="2092910" y="1377864"/>
                  <a:pt x="2067858" y="1415442"/>
                </a:cubicBezTo>
                <a:lnTo>
                  <a:pt x="2042806" y="1453020"/>
                </a:lnTo>
                <a:cubicBezTo>
                  <a:pt x="2034455" y="1465546"/>
                  <a:pt x="2029509" y="1481194"/>
                  <a:pt x="2017754" y="1490598"/>
                </a:cubicBezTo>
                <a:cubicBezTo>
                  <a:pt x="1996877" y="1507299"/>
                  <a:pt x="1977369" y="1525872"/>
                  <a:pt x="1955124" y="1540702"/>
                </a:cubicBezTo>
                <a:cubicBezTo>
                  <a:pt x="1889453" y="1584483"/>
                  <a:pt x="1911346" y="1550064"/>
                  <a:pt x="1829863" y="1590806"/>
                </a:cubicBezTo>
                <a:cubicBezTo>
                  <a:pt x="1760717" y="1625379"/>
                  <a:pt x="1798069" y="1612196"/>
                  <a:pt x="1717129" y="1628384"/>
                </a:cubicBezTo>
                <a:cubicBezTo>
                  <a:pt x="1700428" y="1636735"/>
                  <a:pt x="1683237" y="1644172"/>
                  <a:pt x="1667025" y="1653436"/>
                </a:cubicBezTo>
                <a:cubicBezTo>
                  <a:pt x="1653954" y="1660905"/>
                  <a:pt x="1643284" y="1672558"/>
                  <a:pt x="1629447" y="1678488"/>
                </a:cubicBezTo>
                <a:cubicBezTo>
                  <a:pt x="1613624" y="1685269"/>
                  <a:pt x="1596044" y="1686839"/>
                  <a:pt x="1579343" y="1691014"/>
                </a:cubicBezTo>
                <a:cubicBezTo>
                  <a:pt x="1512538" y="1791222"/>
                  <a:pt x="1600220" y="1670137"/>
                  <a:pt x="1516713" y="1753644"/>
                </a:cubicBezTo>
                <a:cubicBezTo>
                  <a:pt x="1474960" y="1795397"/>
                  <a:pt x="1512537" y="1791222"/>
                  <a:pt x="1454083" y="1816274"/>
                </a:cubicBezTo>
                <a:cubicBezTo>
                  <a:pt x="1436082" y="1823989"/>
                  <a:pt x="1355615" y="1837759"/>
                  <a:pt x="1341348" y="1841326"/>
                </a:cubicBezTo>
                <a:cubicBezTo>
                  <a:pt x="1225493" y="1870290"/>
                  <a:pt x="1435021" y="1837446"/>
                  <a:pt x="1203562" y="1866378"/>
                </a:cubicBezTo>
                <a:cubicBezTo>
                  <a:pt x="1090077" y="1860073"/>
                  <a:pt x="967209" y="1856576"/>
                  <a:pt x="852833" y="1841326"/>
                </a:cubicBezTo>
                <a:cubicBezTo>
                  <a:pt x="831730" y="1838512"/>
                  <a:pt x="811246" y="1832037"/>
                  <a:pt x="790203" y="1828800"/>
                </a:cubicBezTo>
                <a:cubicBezTo>
                  <a:pt x="756932" y="1823681"/>
                  <a:pt x="723200" y="1821808"/>
                  <a:pt x="689995" y="1816274"/>
                </a:cubicBezTo>
                <a:cubicBezTo>
                  <a:pt x="673014" y="1813444"/>
                  <a:pt x="656872" y="1806578"/>
                  <a:pt x="639891" y="1803748"/>
                </a:cubicBezTo>
                <a:cubicBezTo>
                  <a:pt x="606686" y="1798214"/>
                  <a:pt x="573086" y="1795397"/>
                  <a:pt x="539683" y="1791222"/>
                </a:cubicBezTo>
                <a:cubicBezTo>
                  <a:pt x="527157" y="1787047"/>
                  <a:pt x="514800" y="1782323"/>
                  <a:pt x="502104" y="1778696"/>
                </a:cubicBezTo>
                <a:cubicBezTo>
                  <a:pt x="485551" y="1773967"/>
                  <a:pt x="467732" y="1773162"/>
                  <a:pt x="452000" y="1766170"/>
                </a:cubicBezTo>
                <a:cubicBezTo>
                  <a:pt x="429752" y="1756282"/>
                  <a:pt x="412328" y="1736695"/>
                  <a:pt x="389370" y="1728592"/>
                </a:cubicBezTo>
                <a:cubicBezTo>
                  <a:pt x="340668" y="1711403"/>
                  <a:pt x="288054" y="1707346"/>
                  <a:pt x="239058" y="1691014"/>
                </a:cubicBezTo>
                <a:lnTo>
                  <a:pt x="163902" y="1665962"/>
                </a:lnTo>
                <a:cubicBezTo>
                  <a:pt x="151376" y="1653436"/>
                  <a:pt x="141063" y="1638210"/>
                  <a:pt x="126324" y="1628384"/>
                </a:cubicBezTo>
                <a:cubicBezTo>
                  <a:pt x="115338" y="1621060"/>
                  <a:pt x="100882" y="1621059"/>
                  <a:pt x="88746" y="1615858"/>
                </a:cubicBezTo>
                <a:cubicBezTo>
                  <a:pt x="71583" y="1608502"/>
                  <a:pt x="55343" y="1599157"/>
                  <a:pt x="38641" y="1590806"/>
                </a:cubicBezTo>
                <a:cubicBezTo>
                  <a:pt x="34466" y="1578280"/>
                  <a:pt x="32020" y="1565038"/>
                  <a:pt x="26115" y="1553228"/>
                </a:cubicBezTo>
                <a:cubicBezTo>
                  <a:pt x="19382" y="1539763"/>
                  <a:pt x="2313" y="1530652"/>
                  <a:pt x="1063" y="1515650"/>
                </a:cubicBezTo>
                <a:cubicBezTo>
                  <a:pt x="-2077" y="1477971"/>
                  <a:pt x="1633" y="1438784"/>
                  <a:pt x="13589" y="1402915"/>
                </a:cubicBezTo>
                <a:cubicBezTo>
                  <a:pt x="19191" y="1386110"/>
                  <a:pt x="34720" y="1371916"/>
                  <a:pt x="51167" y="1365337"/>
                </a:cubicBezTo>
                <a:cubicBezTo>
                  <a:pt x="99119" y="1346156"/>
                  <a:pt x="152484" y="1344091"/>
                  <a:pt x="201480" y="1327759"/>
                </a:cubicBezTo>
                <a:lnTo>
                  <a:pt x="239058" y="1315233"/>
                </a:lnTo>
                <a:cubicBezTo>
                  <a:pt x="318389" y="1319408"/>
                  <a:pt x="399424" y="1310883"/>
                  <a:pt x="477052" y="1327759"/>
                </a:cubicBezTo>
                <a:cubicBezTo>
                  <a:pt x="500132" y="1332776"/>
                  <a:pt x="507937" y="1364135"/>
                  <a:pt x="527157" y="1377863"/>
                </a:cubicBezTo>
                <a:cubicBezTo>
                  <a:pt x="537901" y="1385537"/>
                  <a:pt x="552209" y="1386214"/>
                  <a:pt x="564735" y="1390389"/>
                </a:cubicBezTo>
                <a:cubicBezTo>
                  <a:pt x="591402" y="1417057"/>
                  <a:pt x="593719" y="1427968"/>
                  <a:pt x="639891" y="1427968"/>
                </a:cubicBezTo>
                <a:cubicBezTo>
                  <a:pt x="653095" y="1427968"/>
                  <a:pt x="664943" y="1419617"/>
                  <a:pt x="677469" y="1415442"/>
                </a:cubicBezTo>
                <a:cubicBezTo>
                  <a:pt x="669118" y="1402916"/>
                  <a:pt x="654079" y="1392826"/>
                  <a:pt x="652417" y="1377863"/>
                </a:cubicBezTo>
                <a:cubicBezTo>
                  <a:pt x="649174" y="1348675"/>
                  <a:pt x="661669" y="1287790"/>
                  <a:pt x="689995" y="1265129"/>
                </a:cubicBezTo>
                <a:cubicBezTo>
                  <a:pt x="697555" y="1259081"/>
                  <a:pt x="775197" y="1240261"/>
                  <a:pt x="777677" y="1240077"/>
                </a:cubicBezTo>
                <a:cubicBezTo>
                  <a:pt x="873538" y="1232976"/>
                  <a:pt x="969743" y="1231726"/>
                  <a:pt x="1065776" y="1227551"/>
                </a:cubicBezTo>
                <a:cubicBezTo>
                  <a:pt x="1091201" y="1221195"/>
                  <a:pt x="1128300" y="1213281"/>
                  <a:pt x="1153458" y="1202499"/>
                </a:cubicBezTo>
                <a:cubicBezTo>
                  <a:pt x="1170621" y="1195143"/>
                  <a:pt x="1188367" y="1188300"/>
                  <a:pt x="1203562" y="1177447"/>
                </a:cubicBezTo>
                <a:cubicBezTo>
                  <a:pt x="1217977" y="1167151"/>
                  <a:pt x="1228614" y="1152395"/>
                  <a:pt x="1241140" y="1139869"/>
                </a:cubicBezTo>
                <a:cubicBezTo>
                  <a:pt x="1245315" y="1127343"/>
                  <a:pt x="1253666" y="1115495"/>
                  <a:pt x="1253666" y="1102291"/>
                </a:cubicBezTo>
                <a:cubicBezTo>
                  <a:pt x="1253666" y="1043439"/>
                  <a:pt x="1248331" y="1021535"/>
                  <a:pt x="1203562" y="989557"/>
                </a:cubicBezTo>
                <a:cubicBezTo>
                  <a:pt x="1188367" y="978704"/>
                  <a:pt x="1169292" y="974402"/>
                  <a:pt x="1153458" y="964505"/>
                </a:cubicBezTo>
                <a:cubicBezTo>
                  <a:pt x="1135755" y="953440"/>
                  <a:pt x="1121057" y="937991"/>
                  <a:pt x="1103354" y="926926"/>
                </a:cubicBezTo>
                <a:cubicBezTo>
                  <a:pt x="1087520" y="917029"/>
                  <a:pt x="1070587" y="908809"/>
                  <a:pt x="1053250" y="901874"/>
                </a:cubicBezTo>
                <a:cubicBezTo>
                  <a:pt x="1028732" y="892067"/>
                  <a:pt x="1000066" y="891470"/>
                  <a:pt x="978094" y="876822"/>
                </a:cubicBezTo>
                <a:cubicBezTo>
                  <a:pt x="965568" y="868471"/>
                  <a:pt x="953980" y="858503"/>
                  <a:pt x="940515" y="851770"/>
                </a:cubicBezTo>
                <a:cubicBezTo>
                  <a:pt x="911882" y="837453"/>
                  <a:pt x="868894" y="833865"/>
                  <a:pt x="840307" y="826718"/>
                </a:cubicBezTo>
                <a:cubicBezTo>
                  <a:pt x="827498" y="823516"/>
                  <a:pt x="815425" y="817819"/>
                  <a:pt x="802729" y="814192"/>
                </a:cubicBezTo>
                <a:cubicBezTo>
                  <a:pt x="786176" y="809463"/>
                  <a:pt x="769326" y="805841"/>
                  <a:pt x="752625" y="801666"/>
                </a:cubicBezTo>
                <a:cubicBezTo>
                  <a:pt x="748450" y="780789"/>
                  <a:pt x="747574" y="758971"/>
                  <a:pt x="740099" y="739036"/>
                </a:cubicBezTo>
                <a:cubicBezTo>
                  <a:pt x="734813" y="724940"/>
                  <a:pt x="721780" y="714923"/>
                  <a:pt x="715047" y="701458"/>
                </a:cubicBezTo>
                <a:cubicBezTo>
                  <a:pt x="699880" y="671125"/>
                  <a:pt x="702521" y="667491"/>
                  <a:pt x="702521" y="638828"/>
                </a:cubicBezTo>
                <a:lnTo>
                  <a:pt x="777677" y="739036"/>
                </a:lnTo>
              </a:path>
            </a:pathLst>
          </a:custGeom>
          <a:solidFill>
            <a:srgbClr val="00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DZ"/>
          </a:p>
        </p:txBody>
      </p: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79D6C3B5-29E0-4645-B3F5-A9A854406D3C}"/>
              </a:ext>
            </a:extLst>
          </p:cNvPr>
          <p:cNvGrpSpPr/>
          <p:nvPr/>
        </p:nvGrpSpPr>
        <p:grpSpPr>
          <a:xfrm>
            <a:off x="386472" y="2342337"/>
            <a:ext cx="7401335" cy="1396256"/>
            <a:chOff x="386472" y="2342337"/>
            <a:chExt cx="7401335" cy="1396256"/>
          </a:xfrm>
        </p:grpSpPr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66BFC201-B7A3-4625-A927-2207058B926B}"/>
                </a:ext>
              </a:extLst>
            </p:cNvPr>
            <p:cNvSpPr txBox="1"/>
            <p:nvPr/>
          </p:nvSpPr>
          <p:spPr>
            <a:xfrm>
              <a:off x="7139735" y="2342337"/>
              <a:ext cx="648072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DZ" dirty="0">
                  <a:solidFill>
                    <a:schemeClr val="bg1"/>
                  </a:solidFill>
                </a:rPr>
                <a:t>0</a:t>
              </a:r>
              <a:r>
                <a:rPr lang="fr-FR" dirty="0">
                  <a:solidFill>
                    <a:schemeClr val="bg1"/>
                  </a:solidFill>
                </a:rPr>
                <a:t>.5</a:t>
              </a:r>
              <a:endParaRPr lang="ar-DZ" dirty="0">
                <a:solidFill>
                  <a:schemeClr val="bg1"/>
                </a:solidFill>
              </a:endParaRP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536C6829-C871-4291-8E83-279D559E6247}"/>
                </a:ext>
              </a:extLst>
            </p:cNvPr>
            <p:cNvSpPr txBox="1"/>
            <p:nvPr/>
          </p:nvSpPr>
          <p:spPr>
            <a:xfrm>
              <a:off x="6271134" y="2354653"/>
              <a:ext cx="648072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DZ" dirty="0">
                  <a:solidFill>
                    <a:schemeClr val="bg1"/>
                  </a:solidFill>
                </a:rPr>
                <a:t>0</a:t>
              </a:r>
              <a:r>
                <a:rPr lang="fr-FR" dirty="0">
                  <a:solidFill>
                    <a:schemeClr val="bg1"/>
                  </a:solidFill>
                </a:rPr>
                <a:t>.5</a:t>
              </a:r>
              <a:endParaRPr lang="ar-DZ" dirty="0">
                <a:solidFill>
                  <a:schemeClr val="bg1"/>
                </a:solidFill>
              </a:endParaRPr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2314003E-F87C-4D1F-B492-410113DC21DB}"/>
                </a:ext>
              </a:extLst>
            </p:cNvPr>
            <p:cNvSpPr txBox="1"/>
            <p:nvPr/>
          </p:nvSpPr>
          <p:spPr>
            <a:xfrm>
              <a:off x="5291505" y="2354653"/>
              <a:ext cx="648072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DZ" dirty="0">
                  <a:solidFill>
                    <a:schemeClr val="bg1"/>
                  </a:solidFill>
                </a:rPr>
                <a:t>0</a:t>
              </a:r>
              <a:r>
                <a:rPr lang="fr-FR" dirty="0">
                  <a:solidFill>
                    <a:schemeClr val="bg1"/>
                  </a:solidFill>
                </a:rPr>
                <a:t>.5</a:t>
              </a:r>
              <a:endParaRPr lang="ar-DZ" dirty="0">
                <a:solidFill>
                  <a:schemeClr val="bg1"/>
                </a:solidFill>
              </a:endParaRPr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09BCB6D0-F69D-4F20-ACFD-17BDEB60BC70}"/>
                </a:ext>
              </a:extLst>
            </p:cNvPr>
            <p:cNvSpPr txBox="1"/>
            <p:nvPr/>
          </p:nvSpPr>
          <p:spPr>
            <a:xfrm>
              <a:off x="5203267" y="2942583"/>
              <a:ext cx="648072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DZ" dirty="0">
                  <a:solidFill>
                    <a:schemeClr val="bg1"/>
                  </a:solidFill>
                </a:rPr>
                <a:t>0</a:t>
              </a:r>
              <a:r>
                <a:rPr lang="fr-FR" dirty="0">
                  <a:solidFill>
                    <a:schemeClr val="bg1"/>
                  </a:solidFill>
                </a:rPr>
                <a:t>.8</a:t>
              </a:r>
              <a:endParaRPr lang="ar-DZ" dirty="0">
                <a:solidFill>
                  <a:schemeClr val="bg1"/>
                </a:solidFill>
              </a:endParaRP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942D8340-B4DF-4532-9602-9B39AF772BD2}"/>
                </a:ext>
              </a:extLst>
            </p:cNvPr>
            <p:cNvSpPr txBox="1"/>
            <p:nvPr/>
          </p:nvSpPr>
          <p:spPr>
            <a:xfrm>
              <a:off x="6130193" y="2942583"/>
              <a:ext cx="648072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DZ" dirty="0">
                  <a:solidFill>
                    <a:schemeClr val="bg1"/>
                  </a:solidFill>
                </a:rPr>
                <a:t>0</a:t>
              </a:r>
              <a:r>
                <a:rPr lang="fr-FR" dirty="0">
                  <a:solidFill>
                    <a:schemeClr val="bg1"/>
                  </a:solidFill>
                </a:rPr>
                <a:t>.4</a:t>
              </a:r>
              <a:endParaRPr lang="ar-DZ" dirty="0">
                <a:solidFill>
                  <a:schemeClr val="bg1"/>
                </a:solidFill>
              </a:endParaRPr>
            </a:p>
          </p:txBody>
        </p:sp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8E46F891-302F-4D42-BB21-DE80ED50E6E1}"/>
                </a:ext>
              </a:extLst>
            </p:cNvPr>
            <p:cNvSpPr txBox="1"/>
            <p:nvPr/>
          </p:nvSpPr>
          <p:spPr>
            <a:xfrm>
              <a:off x="4338972" y="2942583"/>
              <a:ext cx="648072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DZ" dirty="0">
                  <a:solidFill>
                    <a:schemeClr val="bg1"/>
                  </a:solidFill>
                </a:rPr>
                <a:t>0</a:t>
              </a:r>
              <a:r>
                <a:rPr lang="fr-FR" dirty="0">
                  <a:solidFill>
                    <a:schemeClr val="bg1"/>
                  </a:solidFill>
                </a:rPr>
                <a:t>.9</a:t>
              </a:r>
              <a:endParaRPr lang="ar-DZ" dirty="0">
                <a:solidFill>
                  <a:schemeClr val="bg1"/>
                </a:solidFill>
              </a:endParaRP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8B36C764-45C3-4456-B304-8E95E93E1636}"/>
                </a:ext>
              </a:extLst>
            </p:cNvPr>
            <p:cNvSpPr txBox="1"/>
            <p:nvPr/>
          </p:nvSpPr>
          <p:spPr>
            <a:xfrm>
              <a:off x="4612744" y="2442349"/>
              <a:ext cx="648072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DZ" dirty="0">
                  <a:solidFill>
                    <a:schemeClr val="bg1"/>
                  </a:solidFill>
                </a:rPr>
                <a:t>0</a:t>
              </a:r>
              <a:r>
                <a:rPr lang="fr-FR" dirty="0">
                  <a:solidFill>
                    <a:schemeClr val="bg1"/>
                  </a:solidFill>
                </a:rPr>
                <a:t>.2</a:t>
              </a:r>
              <a:endParaRPr lang="ar-DZ" dirty="0">
                <a:solidFill>
                  <a:schemeClr val="bg1"/>
                </a:solidFill>
              </a:endParaRP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4A83FB65-E30F-499E-8F09-A6691AB74823}"/>
                </a:ext>
              </a:extLst>
            </p:cNvPr>
            <p:cNvSpPr txBox="1"/>
            <p:nvPr/>
          </p:nvSpPr>
          <p:spPr>
            <a:xfrm>
              <a:off x="3361941" y="3143000"/>
              <a:ext cx="648072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DZ" dirty="0">
                  <a:solidFill>
                    <a:schemeClr val="bg1"/>
                  </a:solidFill>
                </a:rPr>
                <a:t>0</a:t>
              </a:r>
              <a:r>
                <a:rPr lang="fr-FR" dirty="0">
                  <a:solidFill>
                    <a:schemeClr val="bg1"/>
                  </a:solidFill>
                </a:rPr>
                <a:t>.8</a:t>
              </a:r>
              <a:endParaRPr lang="ar-DZ" dirty="0">
                <a:solidFill>
                  <a:schemeClr val="bg1"/>
                </a:solidFill>
              </a:endParaRPr>
            </a:p>
          </p:txBody>
        </p: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01A9EEC2-5591-419F-BDDA-01F93D15455A}"/>
                </a:ext>
              </a:extLst>
            </p:cNvPr>
            <p:cNvSpPr txBox="1"/>
            <p:nvPr/>
          </p:nvSpPr>
          <p:spPr>
            <a:xfrm>
              <a:off x="2173208" y="2774767"/>
              <a:ext cx="648072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DZ" dirty="0">
                  <a:solidFill>
                    <a:schemeClr val="bg1"/>
                  </a:solidFill>
                </a:rPr>
                <a:t>0</a:t>
              </a:r>
              <a:r>
                <a:rPr lang="fr-FR" dirty="0">
                  <a:solidFill>
                    <a:schemeClr val="bg1"/>
                  </a:solidFill>
                </a:rPr>
                <a:t>.4</a:t>
              </a:r>
              <a:endParaRPr lang="ar-DZ" dirty="0">
                <a:solidFill>
                  <a:schemeClr val="bg1"/>
                </a:solidFill>
              </a:endParaRPr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C56BBFEB-697A-4B7F-94DA-94B57ED772F2}"/>
                </a:ext>
              </a:extLst>
            </p:cNvPr>
            <p:cNvSpPr txBox="1"/>
            <p:nvPr/>
          </p:nvSpPr>
          <p:spPr>
            <a:xfrm>
              <a:off x="1320200" y="3236267"/>
              <a:ext cx="648072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DZ" dirty="0">
                  <a:solidFill>
                    <a:schemeClr val="bg1"/>
                  </a:solidFill>
                </a:rPr>
                <a:t>0</a:t>
              </a:r>
              <a:r>
                <a:rPr lang="fr-FR" dirty="0">
                  <a:solidFill>
                    <a:schemeClr val="bg1"/>
                  </a:solidFill>
                </a:rPr>
                <a:t>.7</a:t>
              </a:r>
              <a:endParaRPr lang="ar-DZ" dirty="0">
                <a:solidFill>
                  <a:schemeClr val="bg1"/>
                </a:solidFill>
              </a:endParaRPr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038F410B-1F07-4B42-AD74-25687FC65F67}"/>
                </a:ext>
              </a:extLst>
            </p:cNvPr>
            <p:cNvSpPr txBox="1"/>
            <p:nvPr/>
          </p:nvSpPr>
          <p:spPr>
            <a:xfrm>
              <a:off x="1348066" y="2487656"/>
              <a:ext cx="648072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DZ" dirty="0">
                  <a:solidFill>
                    <a:schemeClr val="bg1"/>
                  </a:solidFill>
                </a:rPr>
                <a:t>0</a:t>
              </a:r>
              <a:r>
                <a:rPr lang="fr-FR" dirty="0">
                  <a:solidFill>
                    <a:schemeClr val="bg1"/>
                  </a:solidFill>
                </a:rPr>
                <a:t>.3</a:t>
              </a:r>
              <a:endParaRPr lang="ar-DZ" dirty="0">
                <a:solidFill>
                  <a:schemeClr val="bg1"/>
                </a:solidFill>
              </a:endParaRPr>
            </a:p>
          </p:txBody>
        </p:sp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A4C9225B-F5D7-4F41-AFD2-0E1F8C5B4904}"/>
                </a:ext>
              </a:extLst>
            </p:cNvPr>
            <p:cNvSpPr txBox="1"/>
            <p:nvPr/>
          </p:nvSpPr>
          <p:spPr>
            <a:xfrm>
              <a:off x="386472" y="3369261"/>
              <a:ext cx="648072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DZ" dirty="0">
                  <a:solidFill>
                    <a:schemeClr val="bg1"/>
                  </a:solidFill>
                </a:rPr>
                <a:t>0</a:t>
              </a:r>
              <a:r>
                <a:rPr lang="fr-FR" dirty="0">
                  <a:solidFill>
                    <a:schemeClr val="bg1"/>
                  </a:solidFill>
                </a:rPr>
                <a:t>.3</a:t>
              </a:r>
              <a:endParaRPr lang="ar-DZ" dirty="0">
                <a:solidFill>
                  <a:schemeClr val="bg1"/>
                </a:solidFill>
              </a:endParaRPr>
            </a:p>
          </p:txBody>
        </p:sp>
      </p:grpSp>
      <p:sp>
        <p:nvSpPr>
          <p:cNvPr id="54" name="ZoneTexte 53">
            <a:extLst>
              <a:ext uri="{FF2B5EF4-FFF2-40B4-BE49-F238E27FC236}">
                <a16:creationId xmlns:a16="http://schemas.microsoft.com/office/drawing/2014/main" id="{44D10018-CDF1-434F-A5DF-49C589B7F99F}"/>
              </a:ext>
            </a:extLst>
          </p:cNvPr>
          <p:cNvSpPr txBox="1"/>
          <p:nvPr/>
        </p:nvSpPr>
        <p:spPr>
          <a:xfrm>
            <a:off x="5897284" y="5404001"/>
            <a:ext cx="207366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5.8 Cube</a:t>
            </a:r>
            <a:endParaRPr lang="ar-DZ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826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saadgeo.com/wp-content/uploads/2014/03/DjurdjuraFaceN.jpg">
            <a:extLst>
              <a:ext uri="{FF2B5EF4-FFF2-40B4-BE49-F238E27FC236}">
                <a16:creationId xmlns:a16="http://schemas.microsoft.com/office/drawing/2014/main" id="{190004CC-62CF-4F57-947B-E54BD86E22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4" y="719855"/>
            <a:ext cx="9114746" cy="6128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16">
            <a:extLst>
              <a:ext uri="{FF2B5EF4-FFF2-40B4-BE49-F238E27FC236}">
                <a16:creationId xmlns:a16="http://schemas.microsoft.com/office/drawing/2014/main" id="{A90AED50-8564-4660-95C1-B6404DC61AE0}"/>
              </a:ext>
            </a:extLst>
          </p:cNvPr>
          <p:cNvSpPr txBox="1"/>
          <p:nvPr/>
        </p:nvSpPr>
        <p:spPr>
          <a:xfrm>
            <a:off x="29254" y="0"/>
            <a:ext cx="4398730" cy="1077218"/>
          </a:xfrm>
          <a:prstGeom prst="rect">
            <a:avLst/>
          </a:prstGeom>
          <a:solidFill>
            <a:srgbClr val="CC3300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Estimation des réserves hydriques du réservoir</a:t>
            </a:r>
            <a:endParaRPr lang="fr-FR" sz="3200" b="1" baseline="30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 charset="0"/>
            </a:endParaRPr>
          </a:p>
        </p:txBody>
      </p:sp>
      <p:pic>
        <p:nvPicPr>
          <p:cNvPr id="14" name="Picture 12" descr="Logo">
            <a:extLst>
              <a:ext uri="{FF2B5EF4-FFF2-40B4-BE49-F238E27FC236}">
                <a16:creationId xmlns:a16="http://schemas.microsoft.com/office/drawing/2014/main" id="{1548A829-8492-4C74-B93F-EE5C1C250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946" y="0"/>
            <a:ext cx="22860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AA7A94C-2DEA-4C68-8364-82C6245D56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7" y="1472822"/>
            <a:ext cx="9144000" cy="5406433"/>
          </a:xfrm>
          <a:prstGeom prst="rect">
            <a:avLst/>
          </a:prstGeom>
        </p:spPr>
      </p:pic>
      <p:sp>
        <p:nvSpPr>
          <p:cNvPr id="9" name="TextBox 16">
            <a:extLst>
              <a:ext uri="{FF2B5EF4-FFF2-40B4-BE49-F238E27FC236}">
                <a16:creationId xmlns:a16="http://schemas.microsoft.com/office/drawing/2014/main" id="{A7EA10B5-E270-4D1C-A173-F8A8062A2A58}"/>
              </a:ext>
            </a:extLst>
          </p:cNvPr>
          <p:cNvSpPr txBox="1"/>
          <p:nvPr/>
        </p:nvSpPr>
        <p:spPr>
          <a:xfrm>
            <a:off x="4442611" y="589675"/>
            <a:ext cx="4398730" cy="523220"/>
          </a:xfrm>
          <a:prstGeom prst="rect">
            <a:avLst/>
          </a:prstGeom>
          <a:solidFill>
            <a:srgbClr val="CC3300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Un cube de 5 km de côté</a:t>
            </a:r>
            <a:endParaRPr lang="fr-FR" sz="2800" b="1" baseline="30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 charset="0"/>
            </a:endParaRPr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A01874C1-25CB-4020-AC69-F58EC26C311F}"/>
              </a:ext>
            </a:extLst>
          </p:cNvPr>
          <p:cNvGrpSpPr/>
          <p:nvPr/>
        </p:nvGrpSpPr>
        <p:grpSpPr>
          <a:xfrm>
            <a:off x="851903" y="1508499"/>
            <a:ext cx="6306489" cy="6319014"/>
            <a:chOff x="851903" y="1508499"/>
            <a:chExt cx="6306489" cy="6319014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20D8747-A03E-4247-B76D-E01490A5D841}"/>
                </a:ext>
              </a:extLst>
            </p:cNvPr>
            <p:cNvGrpSpPr/>
            <p:nvPr/>
          </p:nvGrpSpPr>
          <p:grpSpPr>
            <a:xfrm rot="16200000">
              <a:off x="2417657" y="3086778"/>
              <a:ext cx="6319014" cy="3162456"/>
              <a:chOff x="1436531" y="1830185"/>
              <a:chExt cx="6319014" cy="3162456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1C601749-F6DC-40B0-8025-ACEC2896E79C}"/>
                  </a:ext>
                </a:extLst>
              </p:cNvPr>
              <p:cNvSpPr/>
              <p:nvPr/>
            </p:nvSpPr>
            <p:spPr>
              <a:xfrm>
                <a:off x="1436531" y="1830185"/>
                <a:ext cx="1584176" cy="1584176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DZ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E1B0C12D-4C26-4811-AE33-345014EFE92F}"/>
                  </a:ext>
                </a:extLst>
              </p:cNvPr>
              <p:cNvSpPr/>
              <p:nvPr/>
            </p:nvSpPr>
            <p:spPr>
              <a:xfrm>
                <a:off x="3014810" y="1830185"/>
                <a:ext cx="1584176" cy="1584176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DZ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5437D24E-3B77-48AE-8225-6E359264453D}"/>
                  </a:ext>
                </a:extLst>
              </p:cNvPr>
              <p:cNvSpPr/>
              <p:nvPr/>
            </p:nvSpPr>
            <p:spPr>
              <a:xfrm>
                <a:off x="4593090" y="1830185"/>
                <a:ext cx="1584176" cy="1584176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DZ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1B8C8A2-8721-479F-84A5-9BBB1B4E5A7F}"/>
                  </a:ext>
                </a:extLst>
              </p:cNvPr>
              <p:cNvSpPr/>
              <p:nvPr/>
            </p:nvSpPr>
            <p:spPr>
              <a:xfrm>
                <a:off x="6171369" y="1830185"/>
                <a:ext cx="1584176" cy="1584176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DZ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0DE2D9DF-053F-4BDE-AC09-5212B6241932}"/>
                  </a:ext>
                </a:extLst>
              </p:cNvPr>
              <p:cNvSpPr/>
              <p:nvPr/>
            </p:nvSpPr>
            <p:spPr>
              <a:xfrm>
                <a:off x="1436531" y="3408465"/>
                <a:ext cx="1584176" cy="1584176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DZ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4B6257B6-04EB-4D58-ABAD-87C7849DE366}"/>
                  </a:ext>
                </a:extLst>
              </p:cNvPr>
              <p:cNvSpPr/>
              <p:nvPr/>
            </p:nvSpPr>
            <p:spPr>
              <a:xfrm>
                <a:off x="3014810" y="3408465"/>
                <a:ext cx="1584176" cy="1584176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DZ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DDE1EA66-E70E-43D5-8C14-E8F0CD15CB4A}"/>
                  </a:ext>
                </a:extLst>
              </p:cNvPr>
              <p:cNvSpPr/>
              <p:nvPr/>
            </p:nvSpPr>
            <p:spPr>
              <a:xfrm>
                <a:off x="4593090" y="3408465"/>
                <a:ext cx="1584176" cy="1584176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DZ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3EB660BF-1654-48EF-8208-A501A63ABC30}"/>
                  </a:ext>
                </a:extLst>
              </p:cNvPr>
              <p:cNvSpPr/>
              <p:nvPr/>
            </p:nvSpPr>
            <p:spPr>
              <a:xfrm>
                <a:off x="6171369" y="3408465"/>
                <a:ext cx="1584176" cy="1584176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DZ"/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4F3CB95B-07CF-4456-9ADA-B9476346E66F}"/>
                </a:ext>
              </a:extLst>
            </p:cNvPr>
            <p:cNvGrpSpPr/>
            <p:nvPr/>
          </p:nvGrpSpPr>
          <p:grpSpPr>
            <a:xfrm rot="16200000">
              <a:off x="-726376" y="3086778"/>
              <a:ext cx="6319014" cy="3162456"/>
              <a:chOff x="1436531" y="1830185"/>
              <a:chExt cx="6319014" cy="3162456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2111A206-1369-43DA-8D8F-71CAE2DC0AB3}"/>
                  </a:ext>
                </a:extLst>
              </p:cNvPr>
              <p:cNvSpPr/>
              <p:nvPr/>
            </p:nvSpPr>
            <p:spPr>
              <a:xfrm>
                <a:off x="1436531" y="1830185"/>
                <a:ext cx="1584176" cy="1584176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DZ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10461CF-6D79-42F7-BB6D-8A8B7E4B453D}"/>
                  </a:ext>
                </a:extLst>
              </p:cNvPr>
              <p:cNvSpPr/>
              <p:nvPr/>
            </p:nvSpPr>
            <p:spPr>
              <a:xfrm>
                <a:off x="3014810" y="1830185"/>
                <a:ext cx="1584176" cy="1584176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DZ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E193B58D-9F3D-424A-B77C-0B4F1BE3E99E}"/>
                  </a:ext>
                </a:extLst>
              </p:cNvPr>
              <p:cNvSpPr/>
              <p:nvPr/>
            </p:nvSpPr>
            <p:spPr>
              <a:xfrm>
                <a:off x="4593090" y="1830185"/>
                <a:ext cx="1584176" cy="1584176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DZ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916ACFB4-ED5D-4526-A1E8-DA75031304A8}"/>
                  </a:ext>
                </a:extLst>
              </p:cNvPr>
              <p:cNvSpPr/>
              <p:nvPr/>
            </p:nvSpPr>
            <p:spPr>
              <a:xfrm>
                <a:off x="6171369" y="1830185"/>
                <a:ext cx="1584176" cy="1584176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DZ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27EBDC77-0428-43E9-8C57-BEDAA1BD6ABC}"/>
                  </a:ext>
                </a:extLst>
              </p:cNvPr>
              <p:cNvSpPr/>
              <p:nvPr/>
            </p:nvSpPr>
            <p:spPr>
              <a:xfrm>
                <a:off x="1436531" y="3408465"/>
                <a:ext cx="1584176" cy="1584176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DZ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E1D036B8-B82C-4594-B99F-7A9DA9DD2EB3}"/>
                  </a:ext>
                </a:extLst>
              </p:cNvPr>
              <p:cNvSpPr/>
              <p:nvPr/>
            </p:nvSpPr>
            <p:spPr>
              <a:xfrm>
                <a:off x="3014810" y="3408465"/>
                <a:ext cx="1584176" cy="1584176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DZ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70D5674B-7205-4DEA-957D-615B51C0A8F3}"/>
                  </a:ext>
                </a:extLst>
              </p:cNvPr>
              <p:cNvSpPr/>
              <p:nvPr/>
            </p:nvSpPr>
            <p:spPr>
              <a:xfrm>
                <a:off x="4593090" y="3408465"/>
                <a:ext cx="1584176" cy="1584176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DZ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E1CC6E1C-D8C8-43F0-85A0-F36F4AC277F7}"/>
                  </a:ext>
                </a:extLst>
              </p:cNvPr>
              <p:cNvSpPr/>
              <p:nvPr/>
            </p:nvSpPr>
            <p:spPr>
              <a:xfrm>
                <a:off x="6171369" y="3408465"/>
                <a:ext cx="1584176" cy="1584176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DZ"/>
              </a:p>
            </p:txBody>
          </p:sp>
        </p:grpSp>
      </p:grpSp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75186A19-14FB-4DD7-A573-411A53D70951}"/>
              </a:ext>
            </a:extLst>
          </p:cNvPr>
          <p:cNvSpPr/>
          <p:nvPr/>
        </p:nvSpPr>
        <p:spPr>
          <a:xfrm>
            <a:off x="1741118" y="2705622"/>
            <a:ext cx="4947781" cy="4020855"/>
          </a:xfrm>
          <a:custGeom>
            <a:avLst/>
            <a:gdLst>
              <a:gd name="connsiteX0" fmla="*/ 2016690 w 4947781"/>
              <a:gd name="connsiteY0" fmla="*/ 3983277 h 4020855"/>
              <a:gd name="connsiteX1" fmla="*/ 2016690 w 4947781"/>
              <a:gd name="connsiteY1" fmla="*/ 3983277 h 4020855"/>
              <a:gd name="connsiteX2" fmla="*/ 2179529 w 4947781"/>
              <a:gd name="connsiteY2" fmla="*/ 3958225 h 4020855"/>
              <a:gd name="connsiteX3" fmla="*/ 2217107 w 4947781"/>
              <a:gd name="connsiteY3" fmla="*/ 3933173 h 4020855"/>
              <a:gd name="connsiteX4" fmla="*/ 2317315 w 4947781"/>
              <a:gd name="connsiteY4" fmla="*/ 3908120 h 4020855"/>
              <a:gd name="connsiteX5" fmla="*/ 2404997 w 4947781"/>
              <a:gd name="connsiteY5" fmla="*/ 3870542 h 4020855"/>
              <a:gd name="connsiteX6" fmla="*/ 2555309 w 4947781"/>
              <a:gd name="connsiteY6" fmla="*/ 3807912 h 4020855"/>
              <a:gd name="connsiteX7" fmla="*/ 2617940 w 4947781"/>
              <a:gd name="connsiteY7" fmla="*/ 3782860 h 4020855"/>
              <a:gd name="connsiteX8" fmla="*/ 2693096 w 4947781"/>
              <a:gd name="connsiteY8" fmla="*/ 3757808 h 4020855"/>
              <a:gd name="connsiteX9" fmla="*/ 2743200 w 4947781"/>
              <a:gd name="connsiteY9" fmla="*/ 3732756 h 4020855"/>
              <a:gd name="connsiteX10" fmla="*/ 2780778 w 4947781"/>
              <a:gd name="connsiteY10" fmla="*/ 3707704 h 4020855"/>
              <a:gd name="connsiteX11" fmla="*/ 2868460 w 4947781"/>
              <a:gd name="connsiteY11" fmla="*/ 3682652 h 4020855"/>
              <a:gd name="connsiteX12" fmla="*/ 2918564 w 4947781"/>
              <a:gd name="connsiteY12" fmla="*/ 3645074 h 4020855"/>
              <a:gd name="connsiteX13" fmla="*/ 2956142 w 4947781"/>
              <a:gd name="connsiteY13" fmla="*/ 3632548 h 4020855"/>
              <a:gd name="connsiteX14" fmla="*/ 3006246 w 4947781"/>
              <a:gd name="connsiteY14" fmla="*/ 3607496 h 4020855"/>
              <a:gd name="connsiteX15" fmla="*/ 3068877 w 4947781"/>
              <a:gd name="connsiteY15" fmla="*/ 3557392 h 4020855"/>
              <a:gd name="connsiteX16" fmla="*/ 3118981 w 4947781"/>
              <a:gd name="connsiteY16" fmla="*/ 3519814 h 4020855"/>
              <a:gd name="connsiteX17" fmla="*/ 3156559 w 4947781"/>
              <a:gd name="connsiteY17" fmla="*/ 3482236 h 4020855"/>
              <a:gd name="connsiteX18" fmla="*/ 3181611 w 4947781"/>
              <a:gd name="connsiteY18" fmla="*/ 3444657 h 4020855"/>
              <a:gd name="connsiteX19" fmla="*/ 3219189 w 4947781"/>
              <a:gd name="connsiteY19" fmla="*/ 3394553 h 4020855"/>
              <a:gd name="connsiteX20" fmla="*/ 3294345 w 4947781"/>
              <a:gd name="connsiteY20" fmla="*/ 3331923 h 4020855"/>
              <a:gd name="connsiteX21" fmla="*/ 3344449 w 4947781"/>
              <a:gd name="connsiteY21" fmla="*/ 3256767 h 4020855"/>
              <a:gd name="connsiteX22" fmla="*/ 3369501 w 4947781"/>
              <a:gd name="connsiteY22" fmla="*/ 3219189 h 4020855"/>
              <a:gd name="connsiteX23" fmla="*/ 3394553 w 4947781"/>
              <a:gd name="connsiteY23" fmla="*/ 3169085 h 4020855"/>
              <a:gd name="connsiteX24" fmla="*/ 3444657 w 4947781"/>
              <a:gd name="connsiteY24" fmla="*/ 3093929 h 4020855"/>
              <a:gd name="connsiteX25" fmla="*/ 3482235 w 4947781"/>
              <a:gd name="connsiteY25" fmla="*/ 3018773 h 4020855"/>
              <a:gd name="connsiteX26" fmla="*/ 3519814 w 4947781"/>
              <a:gd name="connsiteY26" fmla="*/ 2943616 h 4020855"/>
              <a:gd name="connsiteX27" fmla="*/ 3582444 w 4947781"/>
              <a:gd name="connsiteY27" fmla="*/ 2818356 h 4020855"/>
              <a:gd name="connsiteX28" fmla="*/ 3607496 w 4947781"/>
              <a:gd name="connsiteY28" fmla="*/ 2780778 h 4020855"/>
              <a:gd name="connsiteX29" fmla="*/ 3632548 w 4947781"/>
              <a:gd name="connsiteY29" fmla="*/ 2730674 h 4020855"/>
              <a:gd name="connsiteX30" fmla="*/ 3657600 w 4947781"/>
              <a:gd name="connsiteY30" fmla="*/ 2693096 h 4020855"/>
              <a:gd name="connsiteX31" fmla="*/ 3695178 w 4947781"/>
              <a:gd name="connsiteY31" fmla="*/ 2617940 h 4020855"/>
              <a:gd name="connsiteX32" fmla="*/ 3720230 w 4947781"/>
              <a:gd name="connsiteY32" fmla="*/ 2517731 h 4020855"/>
              <a:gd name="connsiteX33" fmla="*/ 3782860 w 4947781"/>
              <a:gd name="connsiteY33" fmla="*/ 2430049 h 4020855"/>
              <a:gd name="connsiteX34" fmla="*/ 3820438 w 4947781"/>
              <a:gd name="connsiteY34" fmla="*/ 2354893 h 4020855"/>
              <a:gd name="connsiteX35" fmla="*/ 3832964 w 4947781"/>
              <a:gd name="connsiteY35" fmla="*/ 2317315 h 4020855"/>
              <a:gd name="connsiteX36" fmla="*/ 3858016 w 4947781"/>
              <a:gd name="connsiteY36" fmla="*/ 2279737 h 4020855"/>
              <a:gd name="connsiteX37" fmla="*/ 3870542 w 4947781"/>
              <a:gd name="connsiteY37" fmla="*/ 2242159 h 4020855"/>
              <a:gd name="connsiteX38" fmla="*/ 3920646 w 4947781"/>
              <a:gd name="connsiteY38" fmla="*/ 2141951 h 4020855"/>
              <a:gd name="connsiteX39" fmla="*/ 3945698 w 4947781"/>
              <a:gd name="connsiteY39" fmla="*/ 2091846 h 4020855"/>
              <a:gd name="connsiteX40" fmla="*/ 3983277 w 4947781"/>
              <a:gd name="connsiteY40" fmla="*/ 2004164 h 4020855"/>
              <a:gd name="connsiteX41" fmla="*/ 3995803 w 4947781"/>
              <a:gd name="connsiteY41" fmla="*/ 1966586 h 4020855"/>
              <a:gd name="connsiteX42" fmla="*/ 4020855 w 4947781"/>
              <a:gd name="connsiteY42" fmla="*/ 1916482 h 4020855"/>
              <a:gd name="connsiteX43" fmla="*/ 4045907 w 4947781"/>
              <a:gd name="connsiteY43" fmla="*/ 1853852 h 4020855"/>
              <a:gd name="connsiteX44" fmla="*/ 4083485 w 4947781"/>
              <a:gd name="connsiteY44" fmla="*/ 1803748 h 4020855"/>
              <a:gd name="connsiteX45" fmla="*/ 4096011 w 4947781"/>
              <a:gd name="connsiteY45" fmla="*/ 1766170 h 4020855"/>
              <a:gd name="connsiteX46" fmla="*/ 4121063 w 4947781"/>
              <a:gd name="connsiteY46" fmla="*/ 1728592 h 4020855"/>
              <a:gd name="connsiteX47" fmla="*/ 4133589 w 4947781"/>
              <a:gd name="connsiteY47" fmla="*/ 1678488 h 4020855"/>
              <a:gd name="connsiteX48" fmla="*/ 4183693 w 4947781"/>
              <a:gd name="connsiteY48" fmla="*/ 1615857 h 4020855"/>
              <a:gd name="connsiteX49" fmla="*/ 4196219 w 4947781"/>
              <a:gd name="connsiteY49" fmla="*/ 1565753 h 4020855"/>
              <a:gd name="connsiteX50" fmla="*/ 4233797 w 4947781"/>
              <a:gd name="connsiteY50" fmla="*/ 1528175 h 4020855"/>
              <a:gd name="connsiteX51" fmla="*/ 4271375 w 4947781"/>
              <a:gd name="connsiteY51" fmla="*/ 1478071 h 4020855"/>
              <a:gd name="connsiteX52" fmla="*/ 4321479 w 4947781"/>
              <a:gd name="connsiteY52" fmla="*/ 1390389 h 4020855"/>
              <a:gd name="connsiteX53" fmla="*/ 4396635 w 4947781"/>
              <a:gd name="connsiteY53" fmla="*/ 1302707 h 4020855"/>
              <a:gd name="connsiteX54" fmla="*/ 4409161 w 4947781"/>
              <a:gd name="connsiteY54" fmla="*/ 1265129 h 4020855"/>
              <a:gd name="connsiteX55" fmla="*/ 4434214 w 4947781"/>
              <a:gd name="connsiteY55" fmla="*/ 1240077 h 4020855"/>
              <a:gd name="connsiteX56" fmla="*/ 4459266 w 4947781"/>
              <a:gd name="connsiteY56" fmla="*/ 1202499 h 4020855"/>
              <a:gd name="connsiteX57" fmla="*/ 4484318 w 4947781"/>
              <a:gd name="connsiteY57" fmla="*/ 1177446 h 4020855"/>
              <a:gd name="connsiteX58" fmla="*/ 4546948 w 4947781"/>
              <a:gd name="connsiteY58" fmla="*/ 1114816 h 4020855"/>
              <a:gd name="connsiteX59" fmla="*/ 4597052 w 4947781"/>
              <a:gd name="connsiteY59" fmla="*/ 1039660 h 4020855"/>
              <a:gd name="connsiteX60" fmla="*/ 4672208 w 4947781"/>
              <a:gd name="connsiteY60" fmla="*/ 977030 h 4020855"/>
              <a:gd name="connsiteX61" fmla="*/ 4734838 w 4947781"/>
              <a:gd name="connsiteY61" fmla="*/ 864296 h 4020855"/>
              <a:gd name="connsiteX62" fmla="*/ 4759890 w 4947781"/>
              <a:gd name="connsiteY62" fmla="*/ 826718 h 4020855"/>
              <a:gd name="connsiteX63" fmla="*/ 4822520 w 4947781"/>
              <a:gd name="connsiteY63" fmla="*/ 726510 h 4020855"/>
              <a:gd name="connsiteX64" fmla="*/ 4860098 w 4947781"/>
              <a:gd name="connsiteY64" fmla="*/ 688931 h 4020855"/>
              <a:gd name="connsiteX65" fmla="*/ 4872624 w 4947781"/>
              <a:gd name="connsiteY65" fmla="*/ 626301 h 4020855"/>
              <a:gd name="connsiteX66" fmla="*/ 4910203 w 4947781"/>
              <a:gd name="connsiteY66" fmla="*/ 551145 h 4020855"/>
              <a:gd name="connsiteX67" fmla="*/ 4922729 w 4947781"/>
              <a:gd name="connsiteY67" fmla="*/ 475989 h 4020855"/>
              <a:gd name="connsiteX68" fmla="*/ 4947781 w 4947781"/>
              <a:gd name="connsiteY68" fmla="*/ 400833 h 4020855"/>
              <a:gd name="connsiteX69" fmla="*/ 4897677 w 4947781"/>
              <a:gd name="connsiteY69" fmla="*/ 388307 h 4020855"/>
              <a:gd name="connsiteX70" fmla="*/ 4835046 w 4947781"/>
              <a:gd name="connsiteY70" fmla="*/ 375781 h 4020855"/>
              <a:gd name="connsiteX71" fmla="*/ 4797468 w 4947781"/>
              <a:gd name="connsiteY71" fmla="*/ 338203 h 4020855"/>
              <a:gd name="connsiteX72" fmla="*/ 4772416 w 4947781"/>
              <a:gd name="connsiteY72" fmla="*/ 275573 h 4020855"/>
              <a:gd name="connsiteX73" fmla="*/ 4759890 w 4947781"/>
              <a:gd name="connsiteY73" fmla="*/ 237994 h 4020855"/>
              <a:gd name="connsiteX74" fmla="*/ 4722312 w 4947781"/>
              <a:gd name="connsiteY74" fmla="*/ 212942 h 4020855"/>
              <a:gd name="connsiteX75" fmla="*/ 4659682 w 4947781"/>
              <a:gd name="connsiteY75" fmla="*/ 125260 h 4020855"/>
              <a:gd name="connsiteX76" fmla="*/ 4634630 w 4947781"/>
              <a:gd name="connsiteY76" fmla="*/ 87682 h 4020855"/>
              <a:gd name="connsiteX77" fmla="*/ 4534422 w 4947781"/>
              <a:gd name="connsiteY77" fmla="*/ 50104 h 4020855"/>
              <a:gd name="connsiteX78" fmla="*/ 4459266 w 4947781"/>
              <a:gd name="connsiteY78" fmla="*/ 25052 h 4020855"/>
              <a:gd name="connsiteX79" fmla="*/ 4334005 w 4947781"/>
              <a:gd name="connsiteY79" fmla="*/ 0 h 4020855"/>
              <a:gd name="connsiteX80" fmla="*/ 4133589 w 4947781"/>
              <a:gd name="connsiteY80" fmla="*/ 50104 h 4020855"/>
              <a:gd name="connsiteX81" fmla="*/ 4096011 w 4947781"/>
              <a:gd name="connsiteY81" fmla="*/ 75156 h 4020855"/>
              <a:gd name="connsiteX82" fmla="*/ 4020855 w 4947781"/>
              <a:gd name="connsiteY82" fmla="*/ 100208 h 4020855"/>
              <a:gd name="connsiteX83" fmla="*/ 3895594 w 4947781"/>
              <a:gd name="connsiteY83" fmla="*/ 175364 h 4020855"/>
              <a:gd name="connsiteX84" fmla="*/ 3858016 w 4947781"/>
              <a:gd name="connsiteY84" fmla="*/ 200416 h 4020855"/>
              <a:gd name="connsiteX85" fmla="*/ 3820438 w 4947781"/>
              <a:gd name="connsiteY85" fmla="*/ 212942 h 4020855"/>
              <a:gd name="connsiteX86" fmla="*/ 3745282 w 4947781"/>
              <a:gd name="connsiteY86" fmla="*/ 263046 h 4020855"/>
              <a:gd name="connsiteX87" fmla="*/ 3670126 w 4947781"/>
              <a:gd name="connsiteY87" fmla="*/ 288099 h 4020855"/>
              <a:gd name="connsiteX88" fmla="*/ 3607496 w 4947781"/>
              <a:gd name="connsiteY88" fmla="*/ 300625 h 4020855"/>
              <a:gd name="connsiteX89" fmla="*/ 3557392 w 4947781"/>
              <a:gd name="connsiteY89" fmla="*/ 313151 h 4020855"/>
              <a:gd name="connsiteX90" fmla="*/ 3444657 w 4947781"/>
              <a:gd name="connsiteY90" fmla="*/ 363255 h 4020855"/>
              <a:gd name="connsiteX91" fmla="*/ 3319397 w 4947781"/>
              <a:gd name="connsiteY91" fmla="*/ 388307 h 4020855"/>
              <a:gd name="connsiteX92" fmla="*/ 3269293 w 4947781"/>
              <a:gd name="connsiteY92" fmla="*/ 375781 h 4020855"/>
              <a:gd name="connsiteX93" fmla="*/ 3156559 w 4947781"/>
              <a:gd name="connsiteY93" fmla="*/ 338203 h 4020855"/>
              <a:gd name="connsiteX94" fmla="*/ 3118981 w 4947781"/>
              <a:gd name="connsiteY94" fmla="*/ 300625 h 4020855"/>
              <a:gd name="connsiteX95" fmla="*/ 3068877 w 4947781"/>
              <a:gd name="connsiteY95" fmla="*/ 225468 h 4020855"/>
              <a:gd name="connsiteX96" fmla="*/ 2968668 w 4947781"/>
              <a:gd name="connsiteY96" fmla="*/ 212942 h 4020855"/>
              <a:gd name="connsiteX97" fmla="*/ 2880986 w 4947781"/>
              <a:gd name="connsiteY97" fmla="*/ 200416 h 4020855"/>
              <a:gd name="connsiteX98" fmla="*/ 2730674 w 4947781"/>
              <a:gd name="connsiteY98" fmla="*/ 187890 h 4020855"/>
              <a:gd name="connsiteX99" fmla="*/ 2693096 w 4947781"/>
              <a:gd name="connsiteY99" fmla="*/ 162838 h 4020855"/>
              <a:gd name="connsiteX100" fmla="*/ 2630466 w 4947781"/>
              <a:gd name="connsiteY100" fmla="*/ 150312 h 4020855"/>
              <a:gd name="connsiteX101" fmla="*/ 2592887 w 4947781"/>
              <a:gd name="connsiteY101" fmla="*/ 137786 h 4020855"/>
              <a:gd name="connsiteX102" fmla="*/ 2542783 w 4947781"/>
              <a:gd name="connsiteY102" fmla="*/ 125260 h 4020855"/>
              <a:gd name="connsiteX103" fmla="*/ 2467627 w 4947781"/>
              <a:gd name="connsiteY103" fmla="*/ 137786 h 4020855"/>
              <a:gd name="connsiteX104" fmla="*/ 2417523 w 4947781"/>
              <a:gd name="connsiteY104" fmla="*/ 175364 h 4020855"/>
              <a:gd name="connsiteX105" fmla="*/ 2342367 w 4947781"/>
              <a:gd name="connsiteY105" fmla="*/ 212942 h 4020855"/>
              <a:gd name="connsiteX106" fmla="*/ 2304789 w 4947781"/>
              <a:gd name="connsiteY106" fmla="*/ 237994 h 4020855"/>
              <a:gd name="connsiteX107" fmla="*/ 2267211 w 4947781"/>
              <a:gd name="connsiteY107" fmla="*/ 250520 h 4020855"/>
              <a:gd name="connsiteX108" fmla="*/ 2129424 w 4947781"/>
              <a:gd name="connsiteY108" fmla="*/ 275573 h 4020855"/>
              <a:gd name="connsiteX109" fmla="*/ 2091846 w 4947781"/>
              <a:gd name="connsiteY109" fmla="*/ 288099 h 4020855"/>
              <a:gd name="connsiteX110" fmla="*/ 2041742 w 4947781"/>
              <a:gd name="connsiteY110" fmla="*/ 300625 h 4020855"/>
              <a:gd name="connsiteX111" fmla="*/ 1991638 w 4947781"/>
              <a:gd name="connsiteY111" fmla="*/ 363255 h 4020855"/>
              <a:gd name="connsiteX112" fmla="*/ 1929008 w 4947781"/>
              <a:gd name="connsiteY112" fmla="*/ 438411 h 4020855"/>
              <a:gd name="connsiteX113" fmla="*/ 1891430 w 4947781"/>
              <a:gd name="connsiteY113" fmla="*/ 513567 h 4020855"/>
              <a:gd name="connsiteX114" fmla="*/ 1841326 w 4947781"/>
              <a:gd name="connsiteY114" fmla="*/ 526093 h 4020855"/>
              <a:gd name="connsiteX115" fmla="*/ 1728592 w 4947781"/>
              <a:gd name="connsiteY115" fmla="*/ 513567 h 4020855"/>
              <a:gd name="connsiteX116" fmla="*/ 1653435 w 4947781"/>
              <a:gd name="connsiteY116" fmla="*/ 488515 h 4020855"/>
              <a:gd name="connsiteX117" fmla="*/ 1615857 w 4947781"/>
              <a:gd name="connsiteY117" fmla="*/ 475989 h 4020855"/>
              <a:gd name="connsiteX118" fmla="*/ 1553227 w 4947781"/>
              <a:gd name="connsiteY118" fmla="*/ 463463 h 4020855"/>
              <a:gd name="connsiteX119" fmla="*/ 1453019 w 4947781"/>
              <a:gd name="connsiteY119" fmla="*/ 425885 h 4020855"/>
              <a:gd name="connsiteX120" fmla="*/ 1415441 w 4947781"/>
              <a:gd name="connsiteY120" fmla="*/ 400833 h 4020855"/>
              <a:gd name="connsiteX121" fmla="*/ 1340285 w 4947781"/>
              <a:gd name="connsiteY121" fmla="*/ 375781 h 4020855"/>
              <a:gd name="connsiteX122" fmla="*/ 1302707 w 4947781"/>
              <a:gd name="connsiteY122" fmla="*/ 350729 h 4020855"/>
              <a:gd name="connsiteX123" fmla="*/ 1177446 w 4947781"/>
              <a:gd name="connsiteY123" fmla="*/ 313151 h 4020855"/>
              <a:gd name="connsiteX124" fmla="*/ 989556 w 4947781"/>
              <a:gd name="connsiteY124" fmla="*/ 338203 h 4020855"/>
              <a:gd name="connsiteX125" fmla="*/ 914400 w 4947781"/>
              <a:gd name="connsiteY125" fmla="*/ 388307 h 4020855"/>
              <a:gd name="connsiteX126" fmla="*/ 864296 w 4947781"/>
              <a:gd name="connsiteY126" fmla="*/ 413359 h 4020855"/>
              <a:gd name="connsiteX127" fmla="*/ 814192 w 4947781"/>
              <a:gd name="connsiteY127" fmla="*/ 450937 h 4020855"/>
              <a:gd name="connsiteX128" fmla="*/ 751561 w 4947781"/>
              <a:gd name="connsiteY128" fmla="*/ 488515 h 4020855"/>
              <a:gd name="connsiteX129" fmla="*/ 713983 w 4947781"/>
              <a:gd name="connsiteY129" fmla="*/ 513567 h 4020855"/>
              <a:gd name="connsiteX130" fmla="*/ 613775 w 4947781"/>
              <a:gd name="connsiteY130" fmla="*/ 563671 h 4020855"/>
              <a:gd name="connsiteX131" fmla="*/ 425885 w 4947781"/>
              <a:gd name="connsiteY131" fmla="*/ 588723 h 4020855"/>
              <a:gd name="connsiteX132" fmla="*/ 350729 w 4947781"/>
              <a:gd name="connsiteY132" fmla="*/ 601249 h 4020855"/>
              <a:gd name="connsiteX133" fmla="*/ 275572 w 4947781"/>
              <a:gd name="connsiteY133" fmla="*/ 626301 h 4020855"/>
              <a:gd name="connsiteX134" fmla="*/ 137786 w 4947781"/>
              <a:gd name="connsiteY134" fmla="*/ 651353 h 4020855"/>
              <a:gd name="connsiteX135" fmla="*/ 100208 w 4947781"/>
              <a:gd name="connsiteY135" fmla="*/ 676405 h 4020855"/>
              <a:gd name="connsiteX136" fmla="*/ 37578 w 4947781"/>
              <a:gd name="connsiteY136" fmla="*/ 739036 h 4020855"/>
              <a:gd name="connsiteX137" fmla="*/ 25052 w 4947781"/>
              <a:gd name="connsiteY137" fmla="*/ 801666 h 4020855"/>
              <a:gd name="connsiteX138" fmla="*/ 0 w 4947781"/>
              <a:gd name="connsiteY138" fmla="*/ 876822 h 4020855"/>
              <a:gd name="connsiteX139" fmla="*/ 12526 w 4947781"/>
              <a:gd name="connsiteY139" fmla="*/ 1027134 h 4020855"/>
              <a:gd name="connsiteX140" fmla="*/ 25052 w 4947781"/>
              <a:gd name="connsiteY140" fmla="*/ 1077238 h 4020855"/>
              <a:gd name="connsiteX141" fmla="*/ 62630 w 4947781"/>
              <a:gd name="connsiteY141" fmla="*/ 1114816 h 4020855"/>
              <a:gd name="connsiteX142" fmla="*/ 112734 w 4947781"/>
              <a:gd name="connsiteY142" fmla="*/ 1152394 h 4020855"/>
              <a:gd name="connsiteX143" fmla="*/ 187890 w 4947781"/>
              <a:gd name="connsiteY143" fmla="*/ 1227551 h 4020855"/>
              <a:gd name="connsiteX144" fmla="*/ 225468 w 4947781"/>
              <a:gd name="connsiteY144" fmla="*/ 1315233 h 4020855"/>
              <a:gd name="connsiteX145" fmla="*/ 313150 w 4947781"/>
              <a:gd name="connsiteY145" fmla="*/ 1440493 h 4020855"/>
              <a:gd name="connsiteX146" fmla="*/ 350729 w 4947781"/>
              <a:gd name="connsiteY146" fmla="*/ 1515649 h 4020855"/>
              <a:gd name="connsiteX147" fmla="*/ 400833 w 4947781"/>
              <a:gd name="connsiteY147" fmla="*/ 1628383 h 4020855"/>
              <a:gd name="connsiteX148" fmla="*/ 450937 w 4947781"/>
              <a:gd name="connsiteY148" fmla="*/ 1716066 h 4020855"/>
              <a:gd name="connsiteX149" fmla="*/ 488515 w 4947781"/>
              <a:gd name="connsiteY149" fmla="*/ 1816274 h 4020855"/>
              <a:gd name="connsiteX150" fmla="*/ 513567 w 4947781"/>
              <a:gd name="connsiteY150" fmla="*/ 1853852 h 4020855"/>
              <a:gd name="connsiteX151" fmla="*/ 551145 w 4947781"/>
              <a:gd name="connsiteY151" fmla="*/ 1916482 h 4020855"/>
              <a:gd name="connsiteX152" fmla="*/ 576197 w 4947781"/>
              <a:gd name="connsiteY152" fmla="*/ 2016690 h 4020855"/>
              <a:gd name="connsiteX153" fmla="*/ 601249 w 4947781"/>
              <a:gd name="connsiteY153" fmla="*/ 2054268 h 4020855"/>
              <a:gd name="connsiteX154" fmla="*/ 626301 w 4947781"/>
              <a:gd name="connsiteY154" fmla="*/ 2104373 h 4020855"/>
              <a:gd name="connsiteX155" fmla="*/ 726509 w 4947781"/>
              <a:gd name="connsiteY155" fmla="*/ 2217107 h 4020855"/>
              <a:gd name="connsiteX156" fmla="*/ 801666 w 4947781"/>
              <a:gd name="connsiteY156" fmla="*/ 2279737 h 4020855"/>
              <a:gd name="connsiteX157" fmla="*/ 876822 w 4947781"/>
              <a:gd name="connsiteY157" fmla="*/ 2329841 h 4020855"/>
              <a:gd name="connsiteX158" fmla="*/ 939452 w 4947781"/>
              <a:gd name="connsiteY158" fmla="*/ 2417523 h 4020855"/>
              <a:gd name="connsiteX159" fmla="*/ 1002082 w 4947781"/>
              <a:gd name="connsiteY159" fmla="*/ 2455101 h 4020855"/>
              <a:gd name="connsiteX160" fmla="*/ 1039660 w 4947781"/>
              <a:gd name="connsiteY160" fmla="*/ 2480153 h 4020855"/>
              <a:gd name="connsiteX161" fmla="*/ 1102290 w 4947781"/>
              <a:gd name="connsiteY161" fmla="*/ 2530257 h 4020855"/>
              <a:gd name="connsiteX162" fmla="*/ 1189972 w 4947781"/>
              <a:gd name="connsiteY162" fmla="*/ 2567836 h 4020855"/>
              <a:gd name="connsiteX163" fmla="*/ 1227550 w 4947781"/>
              <a:gd name="connsiteY163" fmla="*/ 2592888 h 4020855"/>
              <a:gd name="connsiteX164" fmla="*/ 1290181 w 4947781"/>
              <a:gd name="connsiteY164" fmla="*/ 2642992 h 4020855"/>
              <a:gd name="connsiteX165" fmla="*/ 1365337 w 4947781"/>
              <a:gd name="connsiteY165" fmla="*/ 2668044 h 4020855"/>
              <a:gd name="connsiteX166" fmla="*/ 1402915 w 4947781"/>
              <a:gd name="connsiteY166" fmla="*/ 2693096 h 4020855"/>
              <a:gd name="connsiteX167" fmla="*/ 1478071 w 4947781"/>
              <a:gd name="connsiteY167" fmla="*/ 2718148 h 4020855"/>
              <a:gd name="connsiteX168" fmla="*/ 1515649 w 4947781"/>
              <a:gd name="connsiteY168" fmla="*/ 2743200 h 4020855"/>
              <a:gd name="connsiteX169" fmla="*/ 1565753 w 4947781"/>
              <a:gd name="connsiteY169" fmla="*/ 2755726 h 4020855"/>
              <a:gd name="connsiteX170" fmla="*/ 1653435 w 4947781"/>
              <a:gd name="connsiteY170" fmla="*/ 2780778 h 4020855"/>
              <a:gd name="connsiteX171" fmla="*/ 1791222 w 4947781"/>
              <a:gd name="connsiteY171" fmla="*/ 2843408 h 4020855"/>
              <a:gd name="connsiteX172" fmla="*/ 1891430 w 4947781"/>
              <a:gd name="connsiteY172" fmla="*/ 2893512 h 4020855"/>
              <a:gd name="connsiteX173" fmla="*/ 1991638 w 4947781"/>
              <a:gd name="connsiteY173" fmla="*/ 2931090 h 4020855"/>
              <a:gd name="connsiteX174" fmla="*/ 2029216 w 4947781"/>
              <a:gd name="connsiteY174" fmla="*/ 2943616 h 4020855"/>
              <a:gd name="connsiteX175" fmla="*/ 2066794 w 4947781"/>
              <a:gd name="connsiteY175" fmla="*/ 2968668 h 4020855"/>
              <a:gd name="connsiteX176" fmla="*/ 2104372 w 4947781"/>
              <a:gd name="connsiteY176" fmla="*/ 2981194 h 4020855"/>
              <a:gd name="connsiteX177" fmla="*/ 2141950 w 4947781"/>
              <a:gd name="connsiteY177" fmla="*/ 3006246 h 4020855"/>
              <a:gd name="connsiteX178" fmla="*/ 2242159 w 4947781"/>
              <a:gd name="connsiteY178" fmla="*/ 3031299 h 4020855"/>
              <a:gd name="connsiteX179" fmla="*/ 2317315 w 4947781"/>
              <a:gd name="connsiteY179" fmla="*/ 3081403 h 4020855"/>
              <a:gd name="connsiteX180" fmla="*/ 2367419 w 4947781"/>
              <a:gd name="connsiteY180" fmla="*/ 3118981 h 4020855"/>
              <a:gd name="connsiteX181" fmla="*/ 2517731 w 4947781"/>
              <a:gd name="connsiteY181" fmla="*/ 3206663 h 4020855"/>
              <a:gd name="connsiteX182" fmla="*/ 2592887 w 4947781"/>
              <a:gd name="connsiteY182" fmla="*/ 3281819 h 4020855"/>
              <a:gd name="connsiteX183" fmla="*/ 2668044 w 4947781"/>
              <a:gd name="connsiteY183" fmla="*/ 3382027 h 4020855"/>
              <a:gd name="connsiteX184" fmla="*/ 2642992 w 4947781"/>
              <a:gd name="connsiteY184" fmla="*/ 3594970 h 4020855"/>
              <a:gd name="connsiteX185" fmla="*/ 2542783 w 4947781"/>
              <a:gd name="connsiteY185" fmla="*/ 3720230 h 4020855"/>
              <a:gd name="connsiteX186" fmla="*/ 2492679 w 4947781"/>
              <a:gd name="connsiteY186" fmla="*/ 3795386 h 4020855"/>
              <a:gd name="connsiteX187" fmla="*/ 2379945 w 4947781"/>
              <a:gd name="connsiteY187" fmla="*/ 3870542 h 4020855"/>
              <a:gd name="connsiteX188" fmla="*/ 2342367 w 4947781"/>
              <a:gd name="connsiteY188" fmla="*/ 3895594 h 4020855"/>
              <a:gd name="connsiteX189" fmla="*/ 2304789 w 4947781"/>
              <a:gd name="connsiteY189" fmla="*/ 3908120 h 4020855"/>
              <a:gd name="connsiteX190" fmla="*/ 2267211 w 4947781"/>
              <a:gd name="connsiteY190" fmla="*/ 3933173 h 4020855"/>
              <a:gd name="connsiteX191" fmla="*/ 2192055 w 4947781"/>
              <a:gd name="connsiteY191" fmla="*/ 3958225 h 4020855"/>
              <a:gd name="connsiteX192" fmla="*/ 2066794 w 4947781"/>
              <a:gd name="connsiteY192" fmla="*/ 4020855 h 4020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</a:cxnLst>
            <a:rect l="l" t="t" r="r" b="b"/>
            <a:pathLst>
              <a:path w="4947781" h="4020855">
                <a:moveTo>
                  <a:pt x="2016690" y="3983277"/>
                </a:moveTo>
                <a:lnTo>
                  <a:pt x="2016690" y="3983277"/>
                </a:lnTo>
                <a:cubicBezTo>
                  <a:pt x="2039321" y="3980762"/>
                  <a:pt x="2141561" y="3974497"/>
                  <a:pt x="2179529" y="3958225"/>
                </a:cubicBezTo>
                <a:cubicBezTo>
                  <a:pt x="2193366" y="3952295"/>
                  <a:pt x="2203011" y="3938459"/>
                  <a:pt x="2217107" y="3933173"/>
                </a:cubicBezTo>
                <a:cubicBezTo>
                  <a:pt x="2274273" y="3911735"/>
                  <a:pt x="2270958" y="3931299"/>
                  <a:pt x="2317315" y="3908120"/>
                </a:cubicBezTo>
                <a:cubicBezTo>
                  <a:pt x="2403818" y="3864868"/>
                  <a:pt x="2300720" y="3896611"/>
                  <a:pt x="2404997" y="3870542"/>
                </a:cubicBezTo>
                <a:cubicBezTo>
                  <a:pt x="2487600" y="3815473"/>
                  <a:pt x="2396543" y="3871417"/>
                  <a:pt x="2555309" y="3807912"/>
                </a:cubicBezTo>
                <a:cubicBezTo>
                  <a:pt x="2576186" y="3799561"/>
                  <a:pt x="2596809" y="3790544"/>
                  <a:pt x="2617940" y="3782860"/>
                </a:cubicBezTo>
                <a:cubicBezTo>
                  <a:pt x="2642757" y="3773836"/>
                  <a:pt x="2669477" y="3769618"/>
                  <a:pt x="2693096" y="3757808"/>
                </a:cubicBezTo>
                <a:cubicBezTo>
                  <a:pt x="2709797" y="3749457"/>
                  <a:pt x="2726988" y="3742020"/>
                  <a:pt x="2743200" y="3732756"/>
                </a:cubicBezTo>
                <a:cubicBezTo>
                  <a:pt x="2756271" y="3725287"/>
                  <a:pt x="2767313" y="3714437"/>
                  <a:pt x="2780778" y="3707704"/>
                </a:cubicBezTo>
                <a:cubicBezTo>
                  <a:pt x="2798748" y="3698719"/>
                  <a:pt x="2852407" y="3686665"/>
                  <a:pt x="2868460" y="3682652"/>
                </a:cubicBezTo>
                <a:cubicBezTo>
                  <a:pt x="2885161" y="3670126"/>
                  <a:pt x="2900438" y="3655432"/>
                  <a:pt x="2918564" y="3645074"/>
                </a:cubicBezTo>
                <a:cubicBezTo>
                  <a:pt x="2930028" y="3638523"/>
                  <a:pt x="2944006" y="3637749"/>
                  <a:pt x="2956142" y="3632548"/>
                </a:cubicBezTo>
                <a:cubicBezTo>
                  <a:pt x="2973305" y="3625192"/>
                  <a:pt x="2990034" y="3616760"/>
                  <a:pt x="3006246" y="3607496"/>
                </a:cubicBezTo>
                <a:cubicBezTo>
                  <a:pt x="3065366" y="3573713"/>
                  <a:pt x="3023988" y="3594799"/>
                  <a:pt x="3068877" y="3557392"/>
                </a:cubicBezTo>
                <a:cubicBezTo>
                  <a:pt x="3084915" y="3544027"/>
                  <a:pt x="3103130" y="3533400"/>
                  <a:pt x="3118981" y="3519814"/>
                </a:cubicBezTo>
                <a:cubicBezTo>
                  <a:pt x="3132431" y="3508286"/>
                  <a:pt x="3145219" y="3495845"/>
                  <a:pt x="3156559" y="3482236"/>
                </a:cubicBezTo>
                <a:cubicBezTo>
                  <a:pt x="3166197" y="3470671"/>
                  <a:pt x="3172861" y="3456908"/>
                  <a:pt x="3181611" y="3444657"/>
                </a:cubicBezTo>
                <a:cubicBezTo>
                  <a:pt x="3193745" y="3427669"/>
                  <a:pt x="3205603" y="3410404"/>
                  <a:pt x="3219189" y="3394553"/>
                </a:cubicBezTo>
                <a:cubicBezTo>
                  <a:pt x="3251338" y="3357046"/>
                  <a:pt x="3255688" y="3357694"/>
                  <a:pt x="3294345" y="3331923"/>
                </a:cubicBezTo>
                <a:lnTo>
                  <a:pt x="3344449" y="3256767"/>
                </a:lnTo>
                <a:cubicBezTo>
                  <a:pt x="3352800" y="3244241"/>
                  <a:pt x="3362768" y="3232654"/>
                  <a:pt x="3369501" y="3219189"/>
                </a:cubicBezTo>
                <a:cubicBezTo>
                  <a:pt x="3377852" y="3202488"/>
                  <a:pt x="3384946" y="3185097"/>
                  <a:pt x="3394553" y="3169085"/>
                </a:cubicBezTo>
                <a:cubicBezTo>
                  <a:pt x="3410044" y="3143267"/>
                  <a:pt x="3435136" y="3122493"/>
                  <a:pt x="3444657" y="3093929"/>
                </a:cubicBezTo>
                <a:cubicBezTo>
                  <a:pt x="3461944" y="3042069"/>
                  <a:pt x="3449859" y="3067337"/>
                  <a:pt x="3482235" y="3018773"/>
                </a:cubicBezTo>
                <a:cubicBezTo>
                  <a:pt x="3508396" y="2940288"/>
                  <a:pt x="3477318" y="3022535"/>
                  <a:pt x="3519814" y="2943616"/>
                </a:cubicBezTo>
                <a:cubicBezTo>
                  <a:pt x="3541946" y="2902514"/>
                  <a:pt x="3556550" y="2857197"/>
                  <a:pt x="3582444" y="2818356"/>
                </a:cubicBezTo>
                <a:cubicBezTo>
                  <a:pt x="3590795" y="2805830"/>
                  <a:pt x="3600027" y="2793849"/>
                  <a:pt x="3607496" y="2780778"/>
                </a:cubicBezTo>
                <a:cubicBezTo>
                  <a:pt x="3616760" y="2764566"/>
                  <a:pt x="3623284" y="2746886"/>
                  <a:pt x="3632548" y="2730674"/>
                </a:cubicBezTo>
                <a:cubicBezTo>
                  <a:pt x="3640017" y="2717603"/>
                  <a:pt x="3650867" y="2706561"/>
                  <a:pt x="3657600" y="2693096"/>
                </a:cubicBezTo>
                <a:cubicBezTo>
                  <a:pt x="3709460" y="2589376"/>
                  <a:pt x="3623382" y="2725633"/>
                  <a:pt x="3695178" y="2617940"/>
                </a:cubicBezTo>
                <a:cubicBezTo>
                  <a:pt x="3699942" y="2594120"/>
                  <a:pt x="3707391" y="2543408"/>
                  <a:pt x="3720230" y="2517731"/>
                </a:cubicBezTo>
                <a:cubicBezTo>
                  <a:pt x="3729388" y="2499415"/>
                  <a:pt x="3774350" y="2441396"/>
                  <a:pt x="3782860" y="2430049"/>
                </a:cubicBezTo>
                <a:cubicBezTo>
                  <a:pt x="3814344" y="2335596"/>
                  <a:pt x="3771874" y="2452021"/>
                  <a:pt x="3820438" y="2354893"/>
                </a:cubicBezTo>
                <a:cubicBezTo>
                  <a:pt x="3826343" y="2343083"/>
                  <a:pt x="3827059" y="2329125"/>
                  <a:pt x="3832964" y="2317315"/>
                </a:cubicBezTo>
                <a:cubicBezTo>
                  <a:pt x="3839697" y="2303850"/>
                  <a:pt x="3851283" y="2293202"/>
                  <a:pt x="3858016" y="2279737"/>
                </a:cubicBezTo>
                <a:cubicBezTo>
                  <a:pt x="3863921" y="2267927"/>
                  <a:pt x="3865078" y="2254179"/>
                  <a:pt x="3870542" y="2242159"/>
                </a:cubicBezTo>
                <a:cubicBezTo>
                  <a:pt x="3885996" y="2208161"/>
                  <a:pt x="3903945" y="2175354"/>
                  <a:pt x="3920646" y="2141951"/>
                </a:cubicBezTo>
                <a:cubicBezTo>
                  <a:pt x="3928997" y="2125249"/>
                  <a:pt x="3939793" y="2109561"/>
                  <a:pt x="3945698" y="2091846"/>
                </a:cubicBezTo>
                <a:cubicBezTo>
                  <a:pt x="3975074" y="2003719"/>
                  <a:pt x="3936841" y="2112513"/>
                  <a:pt x="3983277" y="2004164"/>
                </a:cubicBezTo>
                <a:cubicBezTo>
                  <a:pt x="3988478" y="1992028"/>
                  <a:pt x="3990602" y="1978722"/>
                  <a:pt x="3995803" y="1966586"/>
                </a:cubicBezTo>
                <a:cubicBezTo>
                  <a:pt x="4003159" y="1949423"/>
                  <a:pt x="4013271" y="1933545"/>
                  <a:pt x="4020855" y="1916482"/>
                </a:cubicBezTo>
                <a:cubicBezTo>
                  <a:pt x="4029987" y="1895935"/>
                  <a:pt x="4034987" y="1873507"/>
                  <a:pt x="4045907" y="1853852"/>
                </a:cubicBezTo>
                <a:cubicBezTo>
                  <a:pt x="4056046" y="1835603"/>
                  <a:pt x="4070959" y="1820449"/>
                  <a:pt x="4083485" y="1803748"/>
                </a:cubicBezTo>
                <a:cubicBezTo>
                  <a:pt x="4087660" y="1791222"/>
                  <a:pt x="4090106" y="1777980"/>
                  <a:pt x="4096011" y="1766170"/>
                </a:cubicBezTo>
                <a:cubicBezTo>
                  <a:pt x="4102744" y="1752705"/>
                  <a:pt x="4115133" y="1742429"/>
                  <a:pt x="4121063" y="1728592"/>
                </a:cubicBezTo>
                <a:cubicBezTo>
                  <a:pt x="4127844" y="1712769"/>
                  <a:pt x="4126808" y="1694311"/>
                  <a:pt x="4133589" y="1678488"/>
                </a:cubicBezTo>
                <a:cubicBezTo>
                  <a:pt x="4145440" y="1650837"/>
                  <a:pt x="4163492" y="1636059"/>
                  <a:pt x="4183693" y="1615857"/>
                </a:cubicBezTo>
                <a:cubicBezTo>
                  <a:pt x="4187868" y="1599156"/>
                  <a:pt x="4187678" y="1580700"/>
                  <a:pt x="4196219" y="1565753"/>
                </a:cubicBezTo>
                <a:cubicBezTo>
                  <a:pt x="4205008" y="1550373"/>
                  <a:pt x="4222269" y="1541625"/>
                  <a:pt x="4233797" y="1528175"/>
                </a:cubicBezTo>
                <a:cubicBezTo>
                  <a:pt x="4247383" y="1512324"/>
                  <a:pt x="4259241" y="1495059"/>
                  <a:pt x="4271375" y="1478071"/>
                </a:cubicBezTo>
                <a:cubicBezTo>
                  <a:pt x="4340331" y="1381533"/>
                  <a:pt x="4248086" y="1507818"/>
                  <a:pt x="4321479" y="1390389"/>
                </a:cubicBezTo>
                <a:cubicBezTo>
                  <a:pt x="4348260" y="1347539"/>
                  <a:pt x="4362475" y="1336867"/>
                  <a:pt x="4396635" y="1302707"/>
                </a:cubicBezTo>
                <a:cubicBezTo>
                  <a:pt x="4400810" y="1290181"/>
                  <a:pt x="4402368" y="1276451"/>
                  <a:pt x="4409161" y="1265129"/>
                </a:cubicBezTo>
                <a:cubicBezTo>
                  <a:pt x="4415237" y="1255002"/>
                  <a:pt x="4426836" y="1249299"/>
                  <a:pt x="4434214" y="1240077"/>
                </a:cubicBezTo>
                <a:cubicBezTo>
                  <a:pt x="4443619" y="1228322"/>
                  <a:pt x="4449862" y="1214255"/>
                  <a:pt x="4459266" y="1202499"/>
                </a:cubicBezTo>
                <a:cubicBezTo>
                  <a:pt x="4466643" y="1193277"/>
                  <a:pt x="4476941" y="1186668"/>
                  <a:pt x="4484318" y="1177446"/>
                </a:cubicBezTo>
                <a:cubicBezTo>
                  <a:pt x="4532034" y="1117799"/>
                  <a:pt x="4482530" y="1157761"/>
                  <a:pt x="4546948" y="1114816"/>
                </a:cubicBezTo>
                <a:cubicBezTo>
                  <a:pt x="4563649" y="1089764"/>
                  <a:pt x="4572000" y="1056361"/>
                  <a:pt x="4597052" y="1039660"/>
                </a:cubicBezTo>
                <a:cubicBezTo>
                  <a:pt x="4630455" y="1017392"/>
                  <a:pt x="4646242" y="1010415"/>
                  <a:pt x="4672208" y="977030"/>
                </a:cubicBezTo>
                <a:cubicBezTo>
                  <a:pt x="4782793" y="834849"/>
                  <a:pt x="4689480" y="955012"/>
                  <a:pt x="4734838" y="864296"/>
                </a:cubicBezTo>
                <a:cubicBezTo>
                  <a:pt x="4741571" y="850831"/>
                  <a:pt x="4751911" y="839484"/>
                  <a:pt x="4759890" y="826718"/>
                </a:cubicBezTo>
                <a:cubicBezTo>
                  <a:pt x="4766002" y="816938"/>
                  <a:pt x="4808209" y="743683"/>
                  <a:pt x="4822520" y="726510"/>
                </a:cubicBezTo>
                <a:cubicBezTo>
                  <a:pt x="4833861" y="712901"/>
                  <a:pt x="4847572" y="701457"/>
                  <a:pt x="4860098" y="688931"/>
                </a:cubicBezTo>
                <a:cubicBezTo>
                  <a:pt x="4864273" y="668054"/>
                  <a:pt x="4865148" y="646235"/>
                  <a:pt x="4872624" y="626301"/>
                </a:cubicBezTo>
                <a:cubicBezTo>
                  <a:pt x="4909478" y="528026"/>
                  <a:pt x="4888990" y="646604"/>
                  <a:pt x="4910203" y="551145"/>
                </a:cubicBezTo>
                <a:cubicBezTo>
                  <a:pt x="4915713" y="526352"/>
                  <a:pt x="4916569" y="500628"/>
                  <a:pt x="4922729" y="475989"/>
                </a:cubicBezTo>
                <a:cubicBezTo>
                  <a:pt x="4929134" y="450370"/>
                  <a:pt x="4947781" y="400833"/>
                  <a:pt x="4947781" y="400833"/>
                </a:cubicBezTo>
                <a:cubicBezTo>
                  <a:pt x="4931080" y="396658"/>
                  <a:pt x="4914482" y="392042"/>
                  <a:pt x="4897677" y="388307"/>
                </a:cubicBezTo>
                <a:cubicBezTo>
                  <a:pt x="4876894" y="383688"/>
                  <a:pt x="4854089" y="385302"/>
                  <a:pt x="4835046" y="375781"/>
                </a:cubicBezTo>
                <a:cubicBezTo>
                  <a:pt x="4819202" y="367859"/>
                  <a:pt x="4809994" y="350729"/>
                  <a:pt x="4797468" y="338203"/>
                </a:cubicBezTo>
                <a:cubicBezTo>
                  <a:pt x="4789117" y="317326"/>
                  <a:pt x="4780311" y="296626"/>
                  <a:pt x="4772416" y="275573"/>
                </a:cubicBezTo>
                <a:cubicBezTo>
                  <a:pt x="4767780" y="263210"/>
                  <a:pt x="4768138" y="248305"/>
                  <a:pt x="4759890" y="237994"/>
                </a:cubicBezTo>
                <a:cubicBezTo>
                  <a:pt x="4750486" y="226238"/>
                  <a:pt x="4734838" y="221293"/>
                  <a:pt x="4722312" y="212942"/>
                </a:cubicBezTo>
                <a:cubicBezTo>
                  <a:pt x="4663272" y="124382"/>
                  <a:pt x="4737366" y="234018"/>
                  <a:pt x="4659682" y="125260"/>
                </a:cubicBezTo>
                <a:cubicBezTo>
                  <a:pt x="4650932" y="113010"/>
                  <a:pt x="4645275" y="98327"/>
                  <a:pt x="4634630" y="87682"/>
                </a:cubicBezTo>
                <a:cubicBezTo>
                  <a:pt x="4599207" y="52259"/>
                  <a:pt x="4583714" y="63547"/>
                  <a:pt x="4534422" y="50104"/>
                </a:cubicBezTo>
                <a:cubicBezTo>
                  <a:pt x="4508945" y="43156"/>
                  <a:pt x="4485160" y="30231"/>
                  <a:pt x="4459266" y="25052"/>
                </a:cubicBezTo>
                <a:lnTo>
                  <a:pt x="4334005" y="0"/>
                </a:lnTo>
                <a:cubicBezTo>
                  <a:pt x="4211137" y="20478"/>
                  <a:pt x="4212266" y="5146"/>
                  <a:pt x="4133589" y="50104"/>
                </a:cubicBezTo>
                <a:cubicBezTo>
                  <a:pt x="4120518" y="57573"/>
                  <a:pt x="4109768" y="69042"/>
                  <a:pt x="4096011" y="75156"/>
                </a:cubicBezTo>
                <a:cubicBezTo>
                  <a:pt x="4071880" y="85881"/>
                  <a:pt x="4042827" y="85560"/>
                  <a:pt x="4020855" y="100208"/>
                </a:cubicBezTo>
                <a:cubicBezTo>
                  <a:pt x="3836991" y="222782"/>
                  <a:pt x="4030409" y="98327"/>
                  <a:pt x="3895594" y="175364"/>
                </a:cubicBezTo>
                <a:cubicBezTo>
                  <a:pt x="3882523" y="182833"/>
                  <a:pt x="3871481" y="193683"/>
                  <a:pt x="3858016" y="200416"/>
                </a:cubicBezTo>
                <a:cubicBezTo>
                  <a:pt x="3846206" y="206321"/>
                  <a:pt x="3831980" y="206530"/>
                  <a:pt x="3820438" y="212942"/>
                </a:cubicBezTo>
                <a:cubicBezTo>
                  <a:pt x="3794118" y="227564"/>
                  <a:pt x="3773846" y="253524"/>
                  <a:pt x="3745282" y="263046"/>
                </a:cubicBezTo>
                <a:cubicBezTo>
                  <a:pt x="3720230" y="271397"/>
                  <a:pt x="3695603" y="281151"/>
                  <a:pt x="3670126" y="288099"/>
                </a:cubicBezTo>
                <a:cubicBezTo>
                  <a:pt x="3649586" y="293701"/>
                  <a:pt x="3628279" y="296007"/>
                  <a:pt x="3607496" y="300625"/>
                </a:cubicBezTo>
                <a:cubicBezTo>
                  <a:pt x="3590691" y="304360"/>
                  <a:pt x="3574093" y="308976"/>
                  <a:pt x="3557392" y="313151"/>
                </a:cubicBezTo>
                <a:cubicBezTo>
                  <a:pt x="3512409" y="343140"/>
                  <a:pt x="3508543" y="350478"/>
                  <a:pt x="3444657" y="363255"/>
                </a:cubicBezTo>
                <a:lnTo>
                  <a:pt x="3319397" y="388307"/>
                </a:lnTo>
                <a:cubicBezTo>
                  <a:pt x="3302696" y="384132"/>
                  <a:pt x="3286174" y="379157"/>
                  <a:pt x="3269293" y="375781"/>
                </a:cubicBezTo>
                <a:cubicBezTo>
                  <a:pt x="3200615" y="362045"/>
                  <a:pt x="3202627" y="376593"/>
                  <a:pt x="3156559" y="338203"/>
                </a:cubicBezTo>
                <a:cubicBezTo>
                  <a:pt x="3142950" y="326862"/>
                  <a:pt x="3129857" y="314608"/>
                  <a:pt x="3118981" y="300625"/>
                </a:cubicBezTo>
                <a:cubicBezTo>
                  <a:pt x="3100496" y="276858"/>
                  <a:pt x="3098754" y="229203"/>
                  <a:pt x="3068877" y="225468"/>
                </a:cubicBezTo>
                <a:lnTo>
                  <a:pt x="2968668" y="212942"/>
                </a:lnTo>
                <a:cubicBezTo>
                  <a:pt x="2939403" y="209040"/>
                  <a:pt x="2910348" y="203507"/>
                  <a:pt x="2880986" y="200416"/>
                </a:cubicBezTo>
                <a:cubicBezTo>
                  <a:pt x="2830985" y="195153"/>
                  <a:pt x="2780778" y="192065"/>
                  <a:pt x="2730674" y="187890"/>
                </a:cubicBezTo>
                <a:cubicBezTo>
                  <a:pt x="2718148" y="179539"/>
                  <a:pt x="2707192" y="168124"/>
                  <a:pt x="2693096" y="162838"/>
                </a:cubicBezTo>
                <a:cubicBezTo>
                  <a:pt x="2673161" y="155363"/>
                  <a:pt x="2651120" y="155476"/>
                  <a:pt x="2630466" y="150312"/>
                </a:cubicBezTo>
                <a:cubicBezTo>
                  <a:pt x="2617656" y="147110"/>
                  <a:pt x="2605583" y="141413"/>
                  <a:pt x="2592887" y="137786"/>
                </a:cubicBezTo>
                <a:cubicBezTo>
                  <a:pt x="2576334" y="133057"/>
                  <a:pt x="2559484" y="129435"/>
                  <a:pt x="2542783" y="125260"/>
                </a:cubicBezTo>
                <a:cubicBezTo>
                  <a:pt x="2517731" y="129435"/>
                  <a:pt x="2491208" y="128354"/>
                  <a:pt x="2467627" y="137786"/>
                </a:cubicBezTo>
                <a:cubicBezTo>
                  <a:pt x="2448244" y="145539"/>
                  <a:pt x="2434511" y="163230"/>
                  <a:pt x="2417523" y="175364"/>
                </a:cubicBezTo>
                <a:cubicBezTo>
                  <a:pt x="2333762" y="235194"/>
                  <a:pt x="2425097" y="171577"/>
                  <a:pt x="2342367" y="212942"/>
                </a:cubicBezTo>
                <a:cubicBezTo>
                  <a:pt x="2328902" y="219675"/>
                  <a:pt x="2318254" y="231261"/>
                  <a:pt x="2304789" y="237994"/>
                </a:cubicBezTo>
                <a:cubicBezTo>
                  <a:pt x="2292979" y="243899"/>
                  <a:pt x="2280020" y="247318"/>
                  <a:pt x="2267211" y="250520"/>
                </a:cubicBezTo>
                <a:cubicBezTo>
                  <a:pt x="2176040" y="273313"/>
                  <a:pt x="2229919" y="253240"/>
                  <a:pt x="2129424" y="275573"/>
                </a:cubicBezTo>
                <a:cubicBezTo>
                  <a:pt x="2116535" y="278437"/>
                  <a:pt x="2104542" y="284472"/>
                  <a:pt x="2091846" y="288099"/>
                </a:cubicBezTo>
                <a:cubicBezTo>
                  <a:pt x="2075293" y="292828"/>
                  <a:pt x="2058443" y="296450"/>
                  <a:pt x="2041742" y="300625"/>
                </a:cubicBezTo>
                <a:cubicBezTo>
                  <a:pt x="1957700" y="356653"/>
                  <a:pt x="2040041" y="290651"/>
                  <a:pt x="1991638" y="363255"/>
                </a:cubicBezTo>
                <a:cubicBezTo>
                  <a:pt x="1936233" y="446363"/>
                  <a:pt x="1969990" y="356448"/>
                  <a:pt x="1929008" y="438411"/>
                </a:cubicBezTo>
                <a:cubicBezTo>
                  <a:pt x="1916504" y="463420"/>
                  <a:pt x="1918353" y="495618"/>
                  <a:pt x="1891430" y="513567"/>
                </a:cubicBezTo>
                <a:cubicBezTo>
                  <a:pt x="1877106" y="523116"/>
                  <a:pt x="1858027" y="521918"/>
                  <a:pt x="1841326" y="526093"/>
                </a:cubicBezTo>
                <a:cubicBezTo>
                  <a:pt x="1803748" y="521918"/>
                  <a:pt x="1765667" y="520982"/>
                  <a:pt x="1728592" y="513567"/>
                </a:cubicBezTo>
                <a:cubicBezTo>
                  <a:pt x="1702697" y="508388"/>
                  <a:pt x="1678487" y="496866"/>
                  <a:pt x="1653435" y="488515"/>
                </a:cubicBezTo>
                <a:cubicBezTo>
                  <a:pt x="1640909" y="484340"/>
                  <a:pt x="1628804" y="478578"/>
                  <a:pt x="1615857" y="475989"/>
                </a:cubicBezTo>
                <a:cubicBezTo>
                  <a:pt x="1594980" y="471814"/>
                  <a:pt x="1573881" y="468627"/>
                  <a:pt x="1553227" y="463463"/>
                </a:cubicBezTo>
                <a:cubicBezTo>
                  <a:pt x="1531545" y="458042"/>
                  <a:pt x="1464513" y="431632"/>
                  <a:pt x="1453019" y="425885"/>
                </a:cubicBezTo>
                <a:cubicBezTo>
                  <a:pt x="1439554" y="419152"/>
                  <a:pt x="1429198" y="406947"/>
                  <a:pt x="1415441" y="400833"/>
                </a:cubicBezTo>
                <a:cubicBezTo>
                  <a:pt x="1391310" y="390108"/>
                  <a:pt x="1362257" y="390429"/>
                  <a:pt x="1340285" y="375781"/>
                </a:cubicBezTo>
                <a:cubicBezTo>
                  <a:pt x="1327759" y="367430"/>
                  <a:pt x="1316464" y="356843"/>
                  <a:pt x="1302707" y="350729"/>
                </a:cubicBezTo>
                <a:cubicBezTo>
                  <a:pt x="1263499" y="333303"/>
                  <a:pt x="1219087" y="323561"/>
                  <a:pt x="1177446" y="313151"/>
                </a:cubicBezTo>
                <a:cubicBezTo>
                  <a:pt x="1114816" y="321502"/>
                  <a:pt x="1050309" y="320845"/>
                  <a:pt x="989556" y="338203"/>
                </a:cubicBezTo>
                <a:cubicBezTo>
                  <a:pt x="960606" y="346475"/>
                  <a:pt x="941330" y="374842"/>
                  <a:pt x="914400" y="388307"/>
                </a:cubicBezTo>
                <a:cubicBezTo>
                  <a:pt x="897699" y="396658"/>
                  <a:pt x="880130" y="403463"/>
                  <a:pt x="864296" y="413359"/>
                </a:cubicBezTo>
                <a:cubicBezTo>
                  <a:pt x="846593" y="424424"/>
                  <a:pt x="831562" y="439357"/>
                  <a:pt x="814192" y="450937"/>
                </a:cubicBezTo>
                <a:cubicBezTo>
                  <a:pt x="793934" y="464442"/>
                  <a:pt x="772207" y="475611"/>
                  <a:pt x="751561" y="488515"/>
                </a:cubicBezTo>
                <a:cubicBezTo>
                  <a:pt x="738795" y="496494"/>
                  <a:pt x="727199" y="506358"/>
                  <a:pt x="713983" y="513567"/>
                </a:cubicBezTo>
                <a:cubicBezTo>
                  <a:pt x="681198" y="531450"/>
                  <a:pt x="650395" y="556347"/>
                  <a:pt x="613775" y="563671"/>
                </a:cubicBezTo>
                <a:cubicBezTo>
                  <a:pt x="485231" y="589380"/>
                  <a:pt x="621144" y="564316"/>
                  <a:pt x="425885" y="588723"/>
                </a:cubicBezTo>
                <a:cubicBezTo>
                  <a:pt x="400684" y="591873"/>
                  <a:pt x="375368" y="595089"/>
                  <a:pt x="350729" y="601249"/>
                </a:cubicBezTo>
                <a:cubicBezTo>
                  <a:pt x="325110" y="607654"/>
                  <a:pt x="301714" y="622566"/>
                  <a:pt x="275572" y="626301"/>
                </a:cubicBezTo>
                <a:cubicBezTo>
                  <a:pt x="170848" y="641262"/>
                  <a:pt x="216533" y="631666"/>
                  <a:pt x="137786" y="651353"/>
                </a:cubicBezTo>
                <a:cubicBezTo>
                  <a:pt x="125260" y="659704"/>
                  <a:pt x="111538" y="666492"/>
                  <a:pt x="100208" y="676405"/>
                </a:cubicBezTo>
                <a:cubicBezTo>
                  <a:pt x="77989" y="695847"/>
                  <a:pt x="37578" y="739036"/>
                  <a:pt x="37578" y="739036"/>
                </a:cubicBezTo>
                <a:cubicBezTo>
                  <a:pt x="33403" y="759913"/>
                  <a:pt x="30654" y="781126"/>
                  <a:pt x="25052" y="801666"/>
                </a:cubicBezTo>
                <a:cubicBezTo>
                  <a:pt x="18104" y="827143"/>
                  <a:pt x="0" y="876822"/>
                  <a:pt x="0" y="876822"/>
                </a:cubicBezTo>
                <a:cubicBezTo>
                  <a:pt x="4175" y="926926"/>
                  <a:pt x="6290" y="977245"/>
                  <a:pt x="12526" y="1027134"/>
                </a:cubicBezTo>
                <a:cubicBezTo>
                  <a:pt x="14661" y="1044216"/>
                  <a:pt x="16511" y="1062291"/>
                  <a:pt x="25052" y="1077238"/>
                </a:cubicBezTo>
                <a:cubicBezTo>
                  <a:pt x="33841" y="1092618"/>
                  <a:pt x="49180" y="1103288"/>
                  <a:pt x="62630" y="1114816"/>
                </a:cubicBezTo>
                <a:cubicBezTo>
                  <a:pt x="78481" y="1128402"/>
                  <a:pt x="97217" y="1138428"/>
                  <a:pt x="112734" y="1152394"/>
                </a:cubicBezTo>
                <a:cubicBezTo>
                  <a:pt x="139068" y="1176095"/>
                  <a:pt x="187890" y="1227551"/>
                  <a:pt x="187890" y="1227551"/>
                </a:cubicBezTo>
                <a:cubicBezTo>
                  <a:pt x="200067" y="1264081"/>
                  <a:pt x="203356" y="1279854"/>
                  <a:pt x="225468" y="1315233"/>
                </a:cubicBezTo>
                <a:cubicBezTo>
                  <a:pt x="245886" y="1347902"/>
                  <a:pt x="302268" y="1407851"/>
                  <a:pt x="313150" y="1440493"/>
                </a:cubicBezTo>
                <a:cubicBezTo>
                  <a:pt x="358843" y="1577561"/>
                  <a:pt x="285967" y="1369933"/>
                  <a:pt x="350729" y="1515649"/>
                </a:cubicBezTo>
                <a:cubicBezTo>
                  <a:pt x="410354" y="1649806"/>
                  <a:pt x="344137" y="1543339"/>
                  <a:pt x="400833" y="1628383"/>
                </a:cubicBezTo>
                <a:cubicBezTo>
                  <a:pt x="425442" y="1702211"/>
                  <a:pt x="396770" y="1629399"/>
                  <a:pt x="450937" y="1716066"/>
                </a:cubicBezTo>
                <a:cubicBezTo>
                  <a:pt x="507866" y="1807152"/>
                  <a:pt x="449169" y="1724467"/>
                  <a:pt x="488515" y="1816274"/>
                </a:cubicBezTo>
                <a:cubicBezTo>
                  <a:pt x="494445" y="1830111"/>
                  <a:pt x="505588" y="1841086"/>
                  <a:pt x="513567" y="1853852"/>
                </a:cubicBezTo>
                <a:cubicBezTo>
                  <a:pt x="526470" y="1874498"/>
                  <a:pt x="538619" y="1895605"/>
                  <a:pt x="551145" y="1916482"/>
                </a:cubicBezTo>
                <a:cubicBezTo>
                  <a:pt x="559496" y="1949885"/>
                  <a:pt x="557098" y="1988042"/>
                  <a:pt x="576197" y="2016690"/>
                </a:cubicBezTo>
                <a:cubicBezTo>
                  <a:pt x="584548" y="2029216"/>
                  <a:pt x="593780" y="2041197"/>
                  <a:pt x="601249" y="2054268"/>
                </a:cubicBezTo>
                <a:cubicBezTo>
                  <a:pt x="610513" y="2070481"/>
                  <a:pt x="617037" y="2088160"/>
                  <a:pt x="626301" y="2104373"/>
                </a:cubicBezTo>
                <a:cubicBezTo>
                  <a:pt x="649471" y="2144920"/>
                  <a:pt x="691388" y="2193693"/>
                  <a:pt x="726509" y="2217107"/>
                </a:cubicBezTo>
                <a:cubicBezTo>
                  <a:pt x="860789" y="2306627"/>
                  <a:pt x="656996" y="2167217"/>
                  <a:pt x="801666" y="2279737"/>
                </a:cubicBezTo>
                <a:cubicBezTo>
                  <a:pt x="825432" y="2298222"/>
                  <a:pt x="876822" y="2329841"/>
                  <a:pt x="876822" y="2329841"/>
                </a:cubicBezTo>
                <a:cubicBezTo>
                  <a:pt x="888806" y="2347817"/>
                  <a:pt x="927022" y="2406647"/>
                  <a:pt x="939452" y="2417523"/>
                </a:cubicBezTo>
                <a:cubicBezTo>
                  <a:pt x="957774" y="2433555"/>
                  <a:pt x="981436" y="2442198"/>
                  <a:pt x="1002082" y="2455101"/>
                </a:cubicBezTo>
                <a:cubicBezTo>
                  <a:pt x="1014848" y="2463080"/>
                  <a:pt x="1027616" y="2471120"/>
                  <a:pt x="1039660" y="2480153"/>
                </a:cubicBezTo>
                <a:cubicBezTo>
                  <a:pt x="1061048" y="2496194"/>
                  <a:pt x="1080045" y="2515427"/>
                  <a:pt x="1102290" y="2530257"/>
                </a:cubicBezTo>
                <a:cubicBezTo>
                  <a:pt x="1180489" y="2582391"/>
                  <a:pt x="1123164" y="2534432"/>
                  <a:pt x="1189972" y="2567836"/>
                </a:cubicBezTo>
                <a:cubicBezTo>
                  <a:pt x="1203437" y="2574569"/>
                  <a:pt x="1215794" y="2583484"/>
                  <a:pt x="1227550" y="2592888"/>
                </a:cubicBezTo>
                <a:cubicBezTo>
                  <a:pt x="1260083" y="2618914"/>
                  <a:pt x="1246811" y="2623716"/>
                  <a:pt x="1290181" y="2642992"/>
                </a:cubicBezTo>
                <a:cubicBezTo>
                  <a:pt x="1314312" y="2653717"/>
                  <a:pt x="1341206" y="2657319"/>
                  <a:pt x="1365337" y="2668044"/>
                </a:cubicBezTo>
                <a:cubicBezTo>
                  <a:pt x="1379094" y="2674158"/>
                  <a:pt x="1389158" y="2686982"/>
                  <a:pt x="1402915" y="2693096"/>
                </a:cubicBezTo>
                <a:cubicBezTo>
                  <a:pt x="1427046" y="2703821"/>
                  <a:pt x="1456099" y="2703500"/>
                  <a:pt x="1478071" y="2718148"/>
                </a:cubicBezTo>
                <a:cubicBezTo>
                  <a:pt x="1490597" y="2726499"/>
                  <a:pt x="1501812" y="2737270"/>
                  <a:pt x="1515649" y="2743200"/>
                </a:cubicBezTo>
                <a:cubicBezTo>
                  <a:pt x="1531472" y="2749981"/>
                  <a:pt x="1549144" y="2751196"/>
                  <a:pt x="1565753" y="2755726"/>
                </a:cubicBezTo>
                <a:cubicBezTo>
                  <a:pt x="1595079" y="2763724"/>
                  <a:pt x="1624208" y="2772427"/>
                  <a:pt x="1653435" y="2780778"/>
                </a:cubicBezTo>
                <a:cubicBezTo>
                  <a:pt x="1745562" y="2872902"/>
                  <a:pt x="1615128" y="2755361"/>
                  <a:pt x="1791222" y="2843408"/>
                </a:cubicBezTo>
                <a:cubicBezTo>
                  <a:pt x="1824625" y="2860109"/>
                  <a:pt x="1856001" y="2881702"/>
                  <a:pt x="1891430" y="2893512"/>
                </a:cubicBezTo>
                <a:cubicBezTo>
                  <a:pt x="1976725" y="2921944"/>
                  <a:pt x="1871815" y="2886156"/>
                  <a:pt x="1991638" y="2931090"/>
                </a:cubicBezTo>
                <a:cubicBezTo>
                  <a:pt x="2004001" y="2935726"/>
                  <a:pt x="2017406" y="2937711"/>
                  <a:pt x="2029216" y="2943616"/>
                </a:cubicBezTo>
                <a:cubicBezTo>
                  <a:pt x="2042681" y="2950349"/>
                  <a:pt x="2053329" y="2961935"/>
                  <a:pt x="2066794" y="2968668"/>
                </a:cubicBezTo>
                <a:cubicBezTo>
                  <a:pt x="2078604" y="2974573"/>
                  <a:pt x="2092562" y="2975289"/>
                  <a:pt x="2104372" y="2981194"/>
                </a:cubicBezTo>
                <a:cubicBezTo>
                  <a:pt x="2117837" y="2987927"/>
                  <a:pt x="2128485" y="2999513"/>
                  <a:pt x="2141950" y="3006246"/>
                </a:cubicBezTo>
                <a:cubicBezTo>
                  <a:pt x="2167631" y="3019087"/>
                  <a:pt x="2218332" y="3026534"/>
                  <a:pt x="2242159" y="3031299"/>
                </a:cubicBezTo>
                <a:cubicBezTo>
                  <a:pt x="2267211" y="3048000"/>
                  <a:pt x="2293228" y="3063338"/>
                  <a:pt x="2317315" y="3081403"/>
                </a:cubicBezTo>
                <a:cubicBezTo>
                  <a:pt x="2334016" y="3093929"/>
                  <a:pt x="2349517" y="3108240"/>
                  <a:pt x="2367419" y="3118981"/>
                </a:cubicBezTo>
                <a:cubicBezTo>
                  <a:pt x="2418698" y="3149748"/>
                  <a:pt x="2473886" y="3162818"/>
                  <a:pt x="2517731" y="3206663"/>
                </a:cubicBezTo>
                <a:cubicBezTo>
                  <a:pt x="2542783" y="3231715"/>
                  <a:pt x="2574659" y="3251439"/>
                  <a:pt x="2592887" y="3281819"/>
                </a:cubicBezTo>
                <a:cubicBezTo>
                  <a:pt x="2639580" y="3359639"/>
                  <a:pt x="2613251" y="3327234"/>
                  <a:pt x="2668044" y="3382027"/>
                </a:cubicBezTo>
                <a:cubicBezTo>
                  <a:pt x="2659693" y="3453008"/>
                  <a:pt x="2667815" y="3527949"/>
                  <a:pt x="2642992" y="3594970"/>
                </a:cubicBezTo>
                <a:cubicBezTo>
                  <a:pt x="2624421" y="3645112"/>
                  <a:pt x="2572443" y="3675740"/>
                  <a:pt x="2542783" y="3720230"/>
                </a:cubicBezTo>
                <a:cubicBezTo>
                  <a:pt x="2526082" y="3745282"/>
                  <a:pt x="2517731" y="3778685"/>
                  <a:pt x="2492679" y="3795386"/>
                </a:cubicBezTo>
                <a:lnTo>
                  <a:pt x="2379945" y="3870542"/>
                </a:lnTo>
                <a:cubicBezTo>
                  <a:pt x="2367419" y="3878893"/>
                  <a:pt x="2356649" y="3890833"/>
                  <a:pt x="2342367" y="3895594"/>
                </a:cubicBezTo>
                <a:lnTo>
                  <a:pt x="2304789" y="3908120"/>
                </a:lnTo>
                <a:cubicBezTo>
                  <a:pt x="2292263" y="3916471"/>
                  <a:pt x="2280968" y="3927059"/>
                  <a:pt x="2267211" y="3933173"/>
                </a:cubicBezTo>
                <a:cubicBezTo>
                  <a:pt x="2243080" y="3943898"/>
                  <a:pt x="2192055" y="3958225"/>
                  <a:pt x="2192055" y="3958225"/>
                </a:cubicBezTo>
                <a:lnTo>
                  <a:pt x="2066794" y="4020855"/>
                </a:lnTo>
              </a:path>
            </a:pathLst>
          </a:custGeom>
          <a:solidFill>
            <a:srgbClr val="000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DZ"/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A695D542-CFC1-48EE-8823-87C4F697DA7D}"/>
              </a:ext>
            </a:extLst>
          </p:cNvPr>
          <p:cNvGrpSpPr/>
          <p:nvPr/>
        </p:nvGrpSpPr>
        <p:grpSpPr>
          <a:xfrm>
            <a:off x="1922655" y="3197472"/>
            <a:ext cx="7193520" cy="3063007"/>
            <a:chOff x="1922655" y="3197472"/>
            <a:chExt cx="7193520" cy="3063007"/>
          </a:xfrm>
        </p:grpSpPr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FC62662E-9DA8-447A-B999-6591BBE8A9CB}"/>
                </a:ext>
              </a:extLst>
            </p:cNvPr>
            <p:cNvSpPr txBox="1"/>
            <p:nvPr/>
          </p:nvSpPr>
          <p:spPr>
            <a:xfrm>
              <a:off x="5793198" y="3197472"/>
              <a:ext cx="505267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fr-FR" dirty="0">
                  <a:solidFill>
                    <a:schemeClr val="bg1"/>
                  </a:solidFill>
                </a:rPr>
                <a:t>0.5</a:t>
              </a:r>
              <a:endParaRPr lang="ar-DZ" dirty="0">
                <a:solidFill>
                  <a:schemeClr val="bg1"/>
                </a:solidFill>
              </a:endParaRP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10F4355D-9D71-425B-AA2F-4D28B7818799}"/>
                </a:ext>
              </a:extLst>
            </p:cNvPr>
            <p:cNvSpPr txBox="1"/>
            <p:nvPr/>
          </p:nvSpPr>
          <p:spPr>
            <a:xfrm>
              <a:off x="4665855" y="3610831"/>
              <a:ext cx="312906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fr-FR" dirty="0">
                  <a:solidFill>
                    <a:schemeClr val="bg1"/>
                  </a:solidFill>
                </a:rPr>
                <a:t>1</a:t>
              </a:r>
              <a:endParaRPr lang="ar-DZ" dirty="0">
                <a:solidFill>
                  <a:schemeClr val="bg1"/>
                </a:solidFill>
              </a:endParaRP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D5439E67-0F59-470E-9A21-4439656A9457}"/>
                </a:ext>
              </a:extLst>
            </p:cNvPr>
            <p:cNvSpPr txBox="1"/>
            <p:nvPr/>
          </p:nvSpPr>
          <p:spPr>
            <a:xfrm>
              <a:off x="2862107" y="3648409"/>
              <a:ext cx="505267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fr-FR" dirty="0">
                  <a:solidFill>
                    <a:schemeClr val="bg1"/>
                  </a:solidFill>
                </a:rPr>
                <a:t>0.9</a:t>
              </a:r>
              <a:endParaRPr lang="ar-DZ" dirty="0">
                <a:solidFill>
                  <a:schemeClr val="bg1"/>
                </a:solidFill>
              </a:endParaRP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C0D0F56B-3DE6-478E-B43E-A8B7315B7073}"/>
                </a:ext>
              </a:extLst>
            </p:cNvPr>
            <p:cNvSpPr txBox="1"/>
            <p:nvPr/>
          </p:nvSpPr>
          <p:spPr>
            <a:xfrm>
              <a:off x="1922655" y="3535675"/>
              <a:ext cx="505267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fr-FR" dirty="0">
                  <a:solidFill>
                    <a:schemeClr val="bg1"/>
                  </a:solidFill>
                </a:rPr>
                <a:t>0.3</a:t>
              </a:r>
              <a:endParaRPr lang="ar-DZ" dirty="0">
                <a:solidFill>
                  <a:schemeClr val="bg1"/>
                </a:solidFill>
              </a:endParaRP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9C4F06C6-7FC5-4F24-8FC7-0D24A60C45AB}"/>
                </a:ext>
              </a:extLst>
            </p:cNvPr>
            <p:cNvSpPr txBox="1"/>
            <p:nvPr/>
          </p:nvSpPr>
          <p:spPr>
            <a:xfrm>
              <a:off x="2912211" y="4725647"/>
              <a:ext cx="505267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fr-FR" dirty="0">
                  <a:solidFill>
                    <a:schemeClr val="bg1"/>
                  </a:solidFill>
                </a:rPr>
                <a:t>0.4</a:t>
              </a:r>
              <a:endParaRPr lang="ar-DZ" dirty="0">
                <a:solidFill>
                  <a:schemeClr val="bg1"/>
                </a:solidFill>
              </a:endParaRP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017E5825-7507-4D0E-ADC4-F6028C96713F}"/>
                </a:ext>
              </a:extLst>
            </p:cNvPr>
            <p:cNvSpPr txBox="1"/>
            <p:nvPr/>
          </p:nvSpPr>
          <p:spPr>
            <a:xfrm>
              <a:off x="4465439" y="5013746"/>
              <a:ext cx="505267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fr-FR" dirty="0">
                  <a:solidFill>
                    <a:schemeClr val="bg1"/>
                  </a:solidFill>
                </a:rPr>
                <a:t>0.9</a:t>
              </a:r>
              <a:endParaRPr lang="ar-DZ" dirty="0">
                <a:solidFill>
                  <a:schemeClr val="bg1"/>
                </a:solidFill>
              </a:endParaRP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EC37A208-BC60-4D48-8C57-5217272EB9B4}"/>
                </a:ext>
              </a:extLst>
            </p:cNvPr>
            <p:cNvSpPr txBox="1"/>
            <p:nvPr/>
          </p:nvSpPr>
          <p:spPr>
            <a:xfrm>
              <a:off x="8187716" y="5891147"/>
              <a:ext cx="928459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fr-FR" dirty="0">
                  <a:solidFill>
                    <a:sysClr val="windowText" lastClr="000000"/>
                  </a:solidFill>
                </a:rPr>
                <a:t>4 Cube</a:t>
              </a:r>
              <a:endParaRPr lang="ar-DZ" dirty="0">
                <a:solidFill>
                  <a:sysClr val="windowText" lastClr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0922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saadgeo.com/wp-content/uploads/2014/03/DjurdjuraFaceN.jpg">
            <a:extLst>
              <a:ext uri="{FF2B5EF4-FFF2-40B4-BE49-F238E27FC236}">
                <a16:creationId xmlns:a16="http://schemas.microsoft.com/office/drawing/2014/main" id="{190004CC-62CF-4F57-947B-E54BD86E22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4" y="719855"/>
            <a:ext cx="9114746" cy="6128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16">
            <a:extLst>
              <a:ext uri="{FF2B5EF4-FFF2-40B4-BE49-F238E27FC236}">
                <a16:creationId xmlns:a16="http://schemas.microsoft.com/office/drawing/2014/main" id="{A90AED50-8564-4660-95C1-B6404DC61AE0}"/>
              </a:ext>
            </a:extLst>
          </p:cNvPr>
          <p:cNvSpPr txBox="1"/>
          <p:nvPr/>
        </p:nvSpPr>
        <p:spPr>
          <a:xfrm>
            <a:off x="29254" y="0"/>
            <a:ext cx="4398730" cy="1077218"/>
          </a:xfrm>
          <a:prstGeom prst="rect">
            <a:avLst/>
          </a:prstGeom>
          <a:solidFill>
            <a:srgbClr val="CC3300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Estimation des réserves hydriques du réservoir</a:t>
            </a:r>
            <a:endParaRPr lang="fr-FR" sz="3200" b="1" baseline="30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 charset="0"/>
            </a:endParaRPr>
          </a:p>
        </p:txBody>
      </p:sp>
      <p:pic>
        <p:nvPicPr>
          <p:cNvPr id="14" name="Picture 12" descr="Logo">
            <a:extLst>
              <a:ext uri="{FF2B5EF4-FFF2-40B4-BE49-F238E27FC236}">
                <a16:creationId xmlns:a16="http://schemas.microsoft.com/office/drawing/2014/main" id="{1548A829-8492-4C74-B93F-EE5C1C250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946" y="0"/>
            <a:ext cx="22860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16">
            <a:extLst>
              <a:ext uri="{FF2B5EF4-FFF2-40B4-BE49-F238E27FC236}">
                <a16:creationId xmlns:a16="http://schemas.microsoft.com/office/drawing/2014/main" id="{A7EA10B5-E270-4D1C-A173-F8A8062A2A58}"/>
              </a:ext>
            </a:extLst>
          </p:cNvPr>
          <p:cNvSpPr txBox="1"/>
          <p:nvPr/>
        </p:nvSpPr>
        <p:spPr>
          <a:xfrm>
            <a:off x="4442611" y="589675"/>
            <a:ext cx="4398730" cy="523220"/>
          </a:xfrm>
          <a:prstGeom prst="rect">
            <a:avLst/>
          </a:prstGeom>
          <a:solidFill>
            <a:srgbClr val="CC3300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Un cube de 5 km de côté</a:t>
            </a:r>
            <a:endParaRPr lang="fr-FR" sz="2800" b="1" baseline="30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B20DFD0-39B0-4674-931C-1846343B3A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24" y="2270476"/>
            <a:ext cx="5504688" cy="457809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2960167-41D9-46CA-BD89-61CD0BCAB2F1}"/>
              </a:ext>
            </a:extLst>
          </p:cNvPr>
          <p:cNvSpPr/>
          <p:nvPr/>
        </p:nvSpPr>
        <p:spPr>
          <a:xfrm>
            <a:off x="1081473" y="3695428"/>
            <a:ext cx="1728192" cy="1728192"/>
          </a:xfrm>
          <a:prstGeom prst="rect">
            <a:avLst/>
          </a:prstGeom>
          <a:solidFill>
            <a:srgbClr val="4F81BD">
              <a:alpha val="6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DZ"/>
          </a:p>
        </p:txBody>
      </p:sp>
    </p:spTree>
    <p:extLst>
      <p:ext uri="{BB962C8B-B14F-4D97-AF65-F5344CB8AC3E}">
        <p14:creationId xmlns:p14="http://schemas.microsoft.com/office/powerpoint/2010/main" val="19005888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2" descr="Logo">
            <a:extLst>
              <a:ext uri="{FF2B5EF4-FFF2-40B4-BE49-F238E27FC236}">
                <a16:creationId xmlns:a16="http://schemas.microsoft.com/office/drawing/2014/main" id="{1548A829-8492-4C74-B93F-EE5C1C250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946" y="0"/>
            <a:ext cx="22860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2">
            <a:extLst>
              <a:ext uri="{FF2B5EF4-FFF2-40B4-BE49-F238E27FC236}">
                <a16:creationId xmlns:a16="http://schemas.microsoft.com/office/drawing/2014/main" id="{E259C0AD-AD30-44E0-B3D5-C8BFBF52247F}"/>
              </a:ext>
            </a:extLst>
          </p:cNvPr>
          <p:cNvSpPr txBox="1">
            <a:spLocks noChangeArrowheads="1" noChangeShapeType="1"/>
          </p:cNvSpPr>
          <p:nvPr/>
        </p:nvSpPr>
        <p:spPr bwMode="auto">
          <a:xfrm>
            <a:off x="0" y="11668"/>
            <a:ext cx="6827946" cy="1185084"/>
          </a:xfrm>
          <a:prstGeom prst="rect">
            <a:avLst/>
          </a:prstGeom>
          <a:solidFill>
            <a:srgbClr val="CC3300"/>
          </a:solidFill>
          <a:ln w="0" algn="in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tx1"/>
            </a:outerShdw>
          </a:effectLst>
        </p:spPr>
        <p:txBody>
          <a:bodyPr lIns="36195" tIns="36195" rIns="36195" bIns="36195"/>
          <a:lstStyle/>
          <a:p>
            <a:pPr>
              <a:defRPr/>
            </a:pPr>
            <a:r>
              <a:rPr lang="fr-F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Contexte structural et géologique, </a:t>
            </a:r>
            <a:r>
              <a:rPr lang="fr-FR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Saadallah</a:t>
            </a:r>
            <a:r>
              <a:rPr lang="fr-F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, 2017</a:t>
            </a:r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D53F234F-2589-46BF-9750-6678C502F238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563" y="1656184"/>
            <a:ext cx="9131489" cy="52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5934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saadgeo.com/wp-content/uploads/2014/03/DjurdjuraFaceN.jpg">
            <a:extLst>
              <a:ext uri="{FF2B5EF4-FFF2-40B4-BE49-F238E27FC236}">
                <a16:creationId xmlns:a16="http://schemas.microsoft.com/office/drawing/2014/main" id="{190004CC-62CF-4F57-947B-E54BD86E22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4" y="719855"/>
            <a:ext cx="9114746" cy="6128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16">
            <a:extLst>
              <a:ext uri="{FF2B5EF4-FFF2-40B4-BE49-F238E27FC236}">
                <a16:creationId xmlns:a16="http://schemas.microsoft.com/office/drawing/2014/main" id="{A90AED50-8564-4660-95C1-B6404DC61AE0}"/>
              </a:ext>
            </a:extLst>
          </p:cNvPr>
          <p:cNvSpPr txBox="1"/>
          <p:nvPr/>
        </p:nvSpPr>
        <p:spPr>
          <a:xfrm>
            <a:off x="0" y="0"/>
            <a:ext cx="6827946" cy="1323439"/>
          </a:xfrm>
          <a:prstGeom prst="rect">
            <a:avLst/>
          </a:prstGeom>
          <a:solidFill>
            <a:srgbClr val="CC3300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Estimation des réserves hydriques du réservoir</a:t>
            </a:r>
            <a:endParaRPr lang="fr-FR" sz="4000" b="1" baseline="30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 charset="0"/>
            </a:endParaRPr>
          </a:p>
        </p:txBody>
      </p:sp>
      <p:pic>
        <p:nvPicPr>
          <p:cNvPr id="14" name="Picture 12" descr="Logo">
            <a:extLst>
              <a:ext uri="{FF2B5EF4-FFF2-40B4-BE49-F238E27FC236}">
                <a16:creationId xmlns:a16="http://schemas.microsoft.com/office/drawing/2014/main" id="{1548A829-8492-4C74-B93F-EE5C1C250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946" y="0"/>
            <a:ext cx="22860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6">
            <a:extLst>
              <a:ext uri="{FF2B5EF4-FFF2-40B4-BE49-F238E27FC236}">
                <a16:creationId xmlns:a16="http://schemas.microsoft.com/office/drawing/2014/main" id="{3D461A92-FB26-452A-BF13-18BBD85B98A8}"/>
              </a:ext>
            </a:extLst>
          </p:cNvPr>
          <p:cNvSpPr txBox="1"/>
          <p:nvPr/>
        </p:nvSpPr>
        <p:spPr>
          <a:xfrm>
            <a:off x="2316054" y="1686106"/>
            <a:ext cx="6827946" cy="5180905"/>
          </a:xfrm>
          <a:prstGeom prst="rect">
            <a:avLst/>
          </a:prstGeom>
          <a:solidFill>
            <a:srgbClr val="CC3300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Cube de 5 km de coté :</a:t>
            </a:r>
          </a:p>
          <a:p>
            <a:pPr>
              <a:defRPr/>
            </a:pPr>
            <a:endParaRPr lang="fr-FR" sz="4000" b="1" baseline="30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 charset="0"/>
            </a:endParaRPr>
          </a:p>
          <a:p>
            <a:pPr>
              <a:defRPr/>
            </a:pPr>
            <a:r>
              <a:rPr lang="fr-FR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5x5x5 = 125 km3</a:t>
            </a:r>
          </a:p>
          <a:p>
            <a:pPr>
              <a:defRPr/>
            </a:pPr>
            <a:r>
              <a:rPr lang="fr-FR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Porosité :</a:t>
            </a:r>
          </a:p>
          <a:p>
            <a:pPr>
              <a:defRPr/>
            </a:pPr>
            <a:r>
              <a:rPr lang="fr-FR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Dans les carbonates, karts, gouffres de plus de 1 km de profondeur… 33 % </a:t>
            </a:r>
          </a:p>
          <a:p>
            <a:pPr>
              <a:defRPr/>
            </a:pPr>
            <a:r>
              <a:rPr lang="fr-FR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2817295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saadgeo.com/wp-content/uploads/2014/03/DjurdjuraFaceN.jpg">
            <a:extLst>
              <a:ext uri="{FF2B5EF4-FFF2-40B4-BE49-F238E27FC236}">
                <a16:creationId xmlns:a16="http://schemas.microsoft.com/office/drawing/2014/main" id="{190004CC-62CF-4F57-947B-E54BD86E22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4" y="719855"/>
            <a:ext cx="9114746" cy="6128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16">
            <a:extLst>
              <a:ext uri="{FF2B5EF4-FFF2-40B4-BE49-F238E27FC236}">
                <a16:creationId xmlns:a16="http://schemas.microsoft.com/office/drawing/2014/main" id="{A90AED50-8564-4660-95C1-B6404DC61AE0}"/>
              </a:ext>
            </a:extLst>
          </p:cNvPr>
          <p:cNvSpPr txBox="1"/>
          <p:nvPr/>
        </p:nvSpPr>
        <p:spPr>
          <a:xfrm>
            <a:off x="0" y="0"/>
            <a:ext cx="6827946" cy="1323439"/>
          </a:xfrm>
          <a:prstGeom prst="rect">
            <a:avLst/>
          </a:prstGeom>
          <a:solidFill>
            <a:srgbClr val="CC3300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Estimation des réserves hydriques du réservoir</a:t>
            </a:r>
            <a:endParaRPr lang="fr-FR" sz="4000" b="1" baseline="30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 charset="0"/>
            </a:endParaRPr>
          </a:p>
        </p:txBody>
      </p:sp>
      <p:pic>
        <p:nvPicPr>
          <p:cNvPr id="14" name="Picture 12" descr="Logo">
            <a:extLst>
              <a:ext uri="{FF2B5EF4-FFF2-40B4-BE49-F238E27FC236}">
                <a16:creationId xmlns:a16="http://schemas.microsoft.com/office/drawing/2014/main" id="{1548A829-8492-4C74-B93F-EE5C1C250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946" y="0"/>
            <a:ext cx="22860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6">
            <a:extLst>
              <a:ext uri="{FF2B5EF4-FFF2-40B4-BE49-F238E27FC236}">
                <a16:creationId xmlns:a16="http://schemas.microsoft.com/office/drawing/2014/main" id="{3D461A92-FB26-452A-BF13-18BBD85B98A8}"/>
              </a:ext>
            </a:extLst>
          </p:cNvPr>
          <p:cNvSpPr txBox="1"/>
          <p:nvPr/>
        </p:nvSpPr>
        <p:spPr>
          <a:xfrm>
            <a:off x="2555776" y="1285965"/>
            <a:ext cx="6827946" cy="5591274"/>
          </a:xfrm>
          <a:prstGeom prst="rect">
            <a:avLst/>
          </a:prstGeom>
          <a:solidFill>
            <a:srgbClr val="CC3300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Cube de 5 km de coté :</a:t>
            </a:r>
          </a:p>
          <a:p>
            <a:pPr>
              <a:defRPr/>
            </a:pPr>
            <a:endParaRPr lang="fr-FR" sz="3200" b="1" baseline="30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 charset="0"/>
            </a:endParaRPr>
          </a:p>
          <a:p>
            <a:pPr>
              <a:defRPr/>
            </a:pPr>
            <a:r>
              <a:rPr lang="fr-F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5x5x5 = 125 km3</a:t>
            </a:r>
          </a:p>
          <a:p>
            <a:pPr>
              <a:defRPr/>
            </a:pPr>
            <a:r>
              <a:rPr lang="fr-F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Porosité :</a:t>
            </a:r>
          </a:p>
          <a:p>
            <a:pPr>
              <a:defRPr/>
            </a:pPr>
            <a:r>
              <a:rPr lang="fr-F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Dans les carbonates, karts, gouffres de plus de 1 km de profondeur</a:t>
            </a:r>
            <a:r>
              <a:rPr lang="fr-F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… 33 % </a:t>
            </a:r>
          </a:p>
          <a:p>
            <a:pPr>
              <a:defRPr/>
            </a:pPr>
            <a:r>
              <a:rPr lang="fr-FR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(réservoir composite)</a:t>
            </a:r>
          </a:p>
          <a:p>
            <a:pPr>
              <a:defRPr/>
            </a:pPr>
            <a:r>
              <a:rPr lang="fr-FR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ighlight>
                  <a:srgbClr val="FFFF00"/>
                </a:highlight>
                <a:latin typeface="Times" charset="0"/>
              </a:rPr>
              <a:t>Porosité : 5% </a:t>
            </a:r>
            <a:r>
              <a:rPr lang="fr-FR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pour estimer les réserves</a:t>
            </a:r>
          </a:p>
          <a:p>
            <a:pPr>
              <a:defRPr/>
            </a:pPr>
            <a:r>
              <a:rPr lang="fr-FR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5% de 125 : 6,25 km3</a:t>
            </a:r>
            <a:endParaRPr lang="fr-FR" sz="4000" b="1" baseline="30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3038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saadgeo.com/wp-content/uploads/2014/03/DjurdjuraFaceN.jpg">
            <a:extLst>
              <a:ext uri="{FF2B5EF4-FFF2-40B4-BE49-F238E27FC236}">
                <a16:creationId xmlns:a16="http://schemas.microsoft.com/office/drawing/2014/main" id="{190004CC-62CF-4F57-947B-E54BD86E22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4" y="748522"/>
            <a:ext cx="9114746" cy="6128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16">
            <a:extLst>
              <a:ext uri="{FF2B5EF4-FFF2-40B4-BE49-F238E27FC236}">
                <a16:creationId xmlns:a16="http://schemas.microsoft.com/office/drawing/2014/main" id="{A90AED50-8564-4660-95C1-B6404DC61AE0}"/>
              </a:ext>
            </a:extLst>
          </p:cNvPr>
          <p:cNvSpPr txBox="1"/>
          <p:nvPr/>
        </p:nvSpPr>
        <p:spPr>
          <a:xfrm>
            <a:off x="0" y="0"/>
            <a:ext cx="6827946" cy="1323439"/>
          </a:xfrm>
          <a:prstGeom prst="rect">
            <a:avLst/>
          </a:prstGeom>
          <a:solidFill>
            <a:srgbClr val="CC3300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Estimation des réserves hydriques du réservoir</a:t>
            </a:r>
            <a:endParaRPr lang="fr-FR" sz="4000" b="1" baseline="30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 charset="0"/>
            </a:endParaRPr>
          </a:p>
        </p:txBody>
      </p:sp>
      <p:pic>
        <p:nvPicPr>
          <p:cNvPr id="14" name="Picture 12" descr="Logo">
            <a:extLst>
              <a:ext uri="{FF2B5EF4-FFF2-40B4-BE49-F238E27FC236}">
                <a16:creationId xmlns:a16="http://schemas.microsoft.com/office/drawing/2014/main" id="{1548A829-8492-4C74-B93F-EE5C1C250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946" y="0"/>
            <a:ext cx="22860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6">
            <a:extLst>
              <a:ext uri="{FF2B5EF4-FFF2-40B4-BE49-F238E27FC236}">
                <a16:creationId xmlns:a16="http://schemas.microsoft.com/office/drawing/2014/main" id="{3D461A92-FB26-452A-BF13-18BBD85B98A8}"/>
              </a:ext>
            </a:extLst>
          </p:cNvPr>
          <p:cNvSpPr txBox="1"/>
          <p:nvPr/>
        </p:nvSpPr>
        <p:spPr>
          <a:xfrm>
            <a:off x="2286000" y="1266726"/>
            <a:ext cx="6827946" cy="4770537"/>
          </a:xfrm>
          <a:prstGeom prst="rect">
            <a:avLst/>
          </a:prstGeom>
          <a:solidFill>
            <a:srgbClr val="CC3300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Cube de 5 km de coté : 5x5x5 = 125 km</a:t>
            </a:r>
            <a:r>
              <a:rPr lang="fr-FR" sz="24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3</a:t>
            </a:r>
          </a:p>
          <a:p>
            <a:pPr>
              <a:defRPr/>
            </a:pPr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Porosité : Dans les carbonates, </a:t>
            </a:r>
            <a:r>
              <a:rPr lang="fr-FR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kartz</a:t>
            </a:r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, gouffres de plus de 1 km de profondeur… 33 % </a:t>
            </a:r>
          </a:p>
          <a:p>
            <a:pPr>
              <a:defRPr/>
            </a:pPr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(réservoir composite)</a:t>
            </a:r>
          </a:p>
          <a:p>
            <a:pPr>
              <a:defRPr/>
            </a:pPr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Porosité : 5% pour estimer les réserves</a:t>
            </a:r>
          </a:p>
          <a:p>
            <a:pPr>
              <a:defRPr/>
            </a:pPr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5% de 125 : 6,25 km</a:t>
            </a:r>
            <a:r>
              <a:rPr lang="fr-FR" sz="24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3</a:t>
            </a:r>
          </a:p>
          <a:p>
            <a:pPr>
              <a:defRPr/>
            </a:pPr>
            <a:endParaRPr lang="fr-FR" sz="2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 charset="0"/>
            </a:endParaRPr>
          </a:p>
          <a:p>
            <a:pPr>
              <a:defRPr/>
            </a:pPr>
            <a:r>
              <a:rPr lang="fr-FR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ighlight>
                  <a:srgbClr val="FFFF00"/>
                </a:highlight>
                <a:latin typeface="Times" charset="0"/>
              </a:rPr>
              <a:t>6 MILLIARDS de M</a:t>
            </a:r>
            <a:r>
              <a:rPr lang="fr-FR" sz="4000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ighlight>
                  <a:srgbClr val="FFFF00"/>
                </a:highlight>
                <a:latin typeface="Times" charset="0"/>
              </a:rPr>
              <a:t>3</a:t>
            </a:r>
          </a:p>
          <a:p>
            <a:pPr>
              <a:defRPr/>
            </a:pPr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Par cube de 5x5x5 km</a:t>
            </a:r>
          </a:p>
          <a:p>
            <a:pPr>
              <a:defRPr/>
            </a:pPr>
            <a:endParaRPr lang="fr-FR" sz="2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 charset="0"/>
            </a:endParaRPr>
          </a:p>
          <a:p>
            <a:pPr>
              <a:defRPr/>
            </a:pPr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Or il y a plus de 11 cubes ?</a:t>
            </a:r>
          </a:p>
          <a:p>
            <a:pPr>
              <a:defRPr/>
            </a:pPr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60 MILLIARDS de M</a:t>
            </a:r>
            <a:r>
              <a:rPr lang="fr-FR" sz="24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9022966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saadgeo.com/wp-content/uploads/2014/03/DjurdjuraFaceN.jpg">
            <a:extLst>
              <a:ext uri="{FF2B5EF4-FFF2-40B4-BE49-F238E27FC236}">
                <a16:creationId xmlns:a16="http://schemas.microsoft.com/office/drawing/2014/main" id="{190004CC-62CF-4F57-947B-E54BD86E22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4" y="748522"/>
            <a:ext cx="9114746" cy="6128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16">
            <a:extLst>
              <a:ext uri="{FF2B5EF4-FFF2-40B4-BE49-F238E27FC236}">
                <a16:creationId xmlns:a16="http://schemas.microsoft.com/office/drawing/2014/main" id="{A90AED50-8564-4660-95C1-B6404DC61AE0}"/>
              </a:ext>
            </a:extLst>
          </p:cNvPr>
          <p:cNvSpPr txBox="1"/>
          <p:nvPr/>
        </p:nvSpPr>
        <p:spPr>
          <a:xfrm>
            <a:off x="0" y="0"/>
            <a:ext cx="6827946" cy="1323439"/>
          </a:xfrm>
          <a:prstGeom prst="rect">
            <a:avLst/>
          </a:prstGeom>
          <a:solidFill>
            <a:srgbClr val="CC3300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Estimation des réserves hydriques du réservoir</a:t>
            </a:r>
            <a:endParaRPr lang="fr-FR" sz="4000" b="1" baseline="30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 charset="0"/>
            </a:endParaRPr>
          </a:p>
        </p:txBody>
      </p:sp>
      <p:pic>
        <p:nvPicPr>
          <p:cNvPr id="14" name="Picture 12" descr="Logo">
            <a:extLst>
              <a:ext uri="{FF2B5EF4-FFF2-40B4-BE49-F238E27FC236}">
                <a16:creationId xmlns:a16="http://schemas.microsoft.com/office/drawing/2014/main" id="{1548A829-8492-4C74-B93F-EE5C1C250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946" y="0"/>
            <a:ext cx="22860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6">
            <a:extLst>
              <a:ext uri="{FF2B5EF4-FFF2-40B4-BE49-F238E27FC236}">
                <a16:creationId xmlns:a16="http://schemas.microsoft.com/office/drawing/2014/main" id="{3D461A92-FB26-452A-BF13-18BBD85B98A8}"/>
              </a:ext>
            </a:extLst>
          </p:cNvPr>
          <p:cNvSpPr txBox="1"/>
          <p:nvPr/>
        </p:nvSpPr>
        <p:spPr>
          <a:xfrm>
            <a:off x="1033223" y="1519944"/>
            <a:ext cx="8070338" cy="4585871"/>
          </a:xfrm>
          <a:prstGeom prst="rect">
            <a:avLst/>
          </a:prstGeom>
          <a:solidFill>
            <a:srgbClr val="CC3300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Cube de 5 km de coté : 5x5x5 = 125 km</a:t>
            </a:r>
            <a:r>
              <a:rPr lang="fr-FR" sz="24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3</a:t>
            </a:r>
          </a:p>
          <a:p>
            <a:pPr>
              <a:defRPr/>
            </a:pPr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Porosité : Dans les carbonates, </a:t>
            </a:r>
            <a:r>
              <a:rPr lang="fr-FR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kartz</a:t>
            </a:r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, gouffres de plus de 1 km de profondeur… 33 % </a:t>
            </a:r>
          </a:p>
          <a:p>
            <a:pPr>
              <a:defRPr/>
            </a:pPr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(réservoir composite)</a:t>
            </a:r>
          </a:p>
          <a:p>
            <a:pPr>
              <a:defRPr/>
            </a:pPr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Porosité : 5% pour estimer les réserves</a:t>
            </a:r>
          </a:p>
          <a:p>
            <a:pPr>
              <a:defRPr/>
            </a:pPr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5% de 125 : 6,25 km</a:t>
            </a:r>
            <a:r>
              <a:rPr lang="fr-FR" sz="24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3</a:t>
            </a:r>
            <a:endParaRPr lang="fr-FR" sz="2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 charset="0"/>
            </a:endParaRPr>
          </a:p>
          <a:p>
            <a:pPr>
              <a:defRPr/>
            </a:pPr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6 MILLIARDS de M</a:t>
            </a:r>
            <a:r>
              <a:rPr lang="fr-FR" sz="24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3</a:t>
            </a:r>
          </a:p>
          <a:p>
            <a:pPr>
              <a:defRPr/>
            </a:pPr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Par cube de 5x5x5 km</a:t>
            </a:r>
          </a:p>
          <a:p>
            <a:pPr>
              <a:defRPr/>
            </a:pPr>
            <a:endParaRPr lang="fr-FR" sz="2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 charset="0"/>
            </a:endParaRPr>
          </a:p>
          <a:p>
            <a:pPr>
              <a:defRPr/>
            </a:pPr>
            <a:r>
              <a:rPr lang="fr-F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Or il y a plusieurs cubes… 10 cubes ?</a:t>
            </a:r>
          </a:p>
          <a:p>
            <a:pPr>
              <a:defRPr/>
            </a:pPr>
            <a:r>
              <a:rPr lang="fr-FR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ighlight>
                  <a:srgbClr val="FFFF00"/>
                </a:highlight>
                <a:latin typeface="Times" charset="0"/>
              </a:rPr>
              <a:t>60 MILLIARDS de M</a:t>
            </a:r>
            <a:r>
              <a:rPr lang="fr-FR" sz="4000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ighlight>
                  <a:srgbClr val="FFFF00"/>
                </a:highlight>
                <a:latin typeface="Times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7953927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saadgeo.com/wp-content/uploads/2014/03/DjurdjuraFaceN.jpg">
            <a:extLst>
              <a:ext uri="{FF2B5EF4-FFF2-40B4-BE49-F238E27FC236}">
                <a16:creationId xmlns:a16="http://schemas.microsoft.com/office/drawing/2014/main" id="{190004CC-62CF-4F57-947B-E54BD86E22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4" y="748522"/>
            <a:ext cx="9114746" cy="6128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16">
            <a:extLst>
              <a:ext uri="{FF2B5EF4-FFF2-40B4-BE49-F238E27FC236}">
                <a16:creationId xmlns:a16="http://schemas.microsoft.com/office/drawing/2014/main" id="{A90AED50-8564-4660-95C1-B6404DC61AE0}"/>
              </a:ext>
            </a:extLst>
          </p:cNvPr>
          <p:cNvSpPr txBox="1"/>
          <p:nvPr/>
        </p:nvSpPr>
        <p:spPr>
          <a:xfrm>
            <a:off x="0" y="0"/>
            <a:ext cx="6827946" cy="707886"/>
          </a:xfrm>
          <a:prstGeom prst="rect">
            <a:avLst/>
          </a:prstGeom>
          <a:solidFill>
            <a:srgbClr val="CC3300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Une idée de cette réserve</a:t>
            </a:r>
            <a:endParaRPr lang="fr-FR" sz="4000" b="1" baseline="30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 charset="0"/>
            </a:endParaRPr>
          </a:p>
        </p:txBody>
      </p:sp>
      <p:pic>
        <p:nvPicPr>
          <p:cNvPr id="14" name="Picture 12" descr="Logo">
            <a:extLst>
              <a:ext uri="{FF2B5EF4-FFF2-40B4-BE49-F238E27FC236}">
                <a16:creationId xmlns:a16="http://schemas.microsoft.com/office/drawing/2014/main" id="{1548A829-8492-4C74-B93F-EE5C1C250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946" y="0"/>
            <a:ext cx="22860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6">
            <a:extLst>
              <a:ext uri="{FF2B5EF4-FFF2-40B4-BE49-F238E27FC236}">
                <a16:creationId xmlns:a16="http://schemas.microsoft.com/office/drawing/2014/main" id="{3D461A92-FB26-452A-BF13-18BBD85B98A8}"/>
              </a:ext>
            </a:extLst>
          </p:cNvPr>
          <p:cNvSpPr txBox="1"/>
          <p:nvPr/>
        </p:nvSpPr>
        <p:spPr>
          <a:xfrm>
            <a:off x="1033223" y="1519944"/>
            <a:ext cx="8070338" cy="4401205"/>
          </a:xfrm>
          <a:prstGeom prst="rect">
            <a:avLst/>
          </a:prstGeom>
          <a:solidFill>
            <a:srgbClr val="CC3300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Le plus grand barrage </a:t>
            </a:r>
            <a:r>
              <a:rPr lang="fr-FR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ighlight>
                  <a:srgbClr val="FFFF00"/>
                </a:highlight>
                <a:latin typeface="Times" charset="0"/>
              </a:rPr>
              <a:t>d’Algérie moins de 1 Milliard de M</a:t>
            </a:r>
            <a:r>
              <a:rPr lang="fr-FR" sz="4000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ighlight>
                  <a:srgbClr val="FFFF00"/>
                </a:highlight>
                <a:latin typeface="Times" charset="0"/>
              </a:rPr>
              <a:t>3</a:t>
            </a:r>
            <a:r>
              <a:rPr lang="fr-FR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ighlight>
                  <a:srgbClr val="FFFF00"/>
                </a:highlight>
                <a:latin typeface="Times" charset="0"/>
              </a:rPr>
              <a:t> </a:t>
            </a:r>
            <a:r>
              <a:rPr lang="fr-F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!</a:t>
            </a:r>
          </a:p>
          <a:p>
            <a:pPr>
              <a:defRPr/>
            </a:pPr>
            <a:endParaRPr lang="fr-F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 charset="0"/>
            </a:endParaRPr>
          </a:p>
          <a:p>
            <a:pPr>
              <a:defRPr/>
            </a:pPr>
            <a:r>
              <a:rPr lang="fr-F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Le plus grand barrage au </a:t>
            </a:r>
            <a:r>
              <a:rPr lang="fr-FR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ighlight>
                  <a:srgbClr val="FFFF00"/>
                </a:highlight>
                <a:latin typeface="Times" charset="0"/>
              </a:rPr>
              <a:t>monde :</a:t>
            </a:r>
          </a:p>
          <a:p>
            <a:pPr>
              <a:defRPr/>
            </a:pPr>
            <a:r>
              <a:rPr lang="fr-FR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ighlight>
                  <a:srgbClr val="FFFF00"/>
                </a:highlight>
                <a:latin typeface="Times" charset="0"/>
              </a:rPr>
              <a:t>Les Trois-gorges en Chine : </a:t>
            </a:r>
          </a:p>
          <a:p>
            <a:pPr>
              <a:defRPr/>
            </a:pPr>
            <a:endParaRPr lang="fr-FR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highlight>
                <a:srgbClr val="FFFF00"/>
              </a:highlight>
              <a:latin typeface="Times" charset="0"/>
            </a:endParaRPr>
          </a:p>
          <a:p>
            <a:pPr>
              <a:defRPr/>
            </a:pPr>
            <a:r>
              <a:rPr lang="fr-FR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ighlight>
                  <a:srgbClr val="FFFF00"/>
                </a:highlight>
                <a:latin typeface="Times" charset="0"/>
              </a:rPr>
              <a:t>40 MILLARDS de M</a:t>
            </a:r>
            <a:r>
              <a:rPr lang="fr-FR" sz="4000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ighlight>
                  <a:srgbClr val="FFFF00"/>
                </a:highlight>
                <a:latin typeface="Times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8391362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">
            <a:extLst>
              <a:ext uri="{FF2B5EF4-FFF2-40B4-BE49-F238E27FC236}">
                <a16:creationId xmlns:a16="http://schemas.microsoft.com/office/drawing/2014/main" id="{09FD2CC5-885D-40C8-BAF5-34D109240BF7}"/>
              </a:ext>
            </a:extLst>
          </p:cNvPr>
          <p:cNvSpPr txBox="1">
            <a:spLocks noChangeArrowheads="1" noChangeShapeType="1"/>
          </p:cNvSpPr>
          <p:nvPr/>
        </p:nvSpPr>
        <p:spPr bwMode="auto">
          <a:xfrm>
            <a:off x="0" y="0"/>
            <a:ext cx="6419087" cy="4221088"/>
          </a:xfrm>
          <a:prstGeom prst="rect">
            <a:avLst/>
          </a:prstGeom>
          <a:solidFill>
            <a:srgbClr val="CC3300"/>
          </a:solidFill>
          <a:ln w="0" algn="in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tx1"/>
            </a:outerShdw>
          </a:effectLst>
        </p:spPr>
        <p:txBody>
          <a:bodyPr lIns="36195" tIns="36195" rIns="36195" bIns="36195"/>
          <a:lstStyle/>
          <a:p>
            <a:pPr>
              <a:defRPr/>
            </a:pPr>
            <a:r>
              <a:rPr lang="fr-FR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Merci pour votre temps </a:t>
            </a:r>
          </a:p>
          <a:p>
            <a:pPr>
              <a:defRPr/>
            </a:pPr>
            <a:r>
              <a:rPr lang="fr-FR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&amp; </a:t>
            </a:r>
          </a:p>
          <a:p>
            <a:pPr>
              <a:defRPr/>
            </a:pPr>
            <a:r>
              <a:rPr lang="fr-FR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attention!</a:t>
            </a:r>
          </a:p>
          <a:p>
            <a:pPr>
              <a:defRPr/>
            </a:pPr>
            <a:endParaRPr lang="fr-FR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charset="0"/>
            </a:endParaRPr>
          </a:p>
          <a:p>
            <a:pPr>
              <a:defRPr/>
            </a:pPr>
            <a:r>
              <a:rPr lang="fr-FR" sz="6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charset="0"/>
              </a:rPr>
              <a:t>Question?</a:t>
            </a:r>
            <a:endParaRPr lang="en-US" sz="6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charset="0"/>
            </a:endParaRPr>
          </a:p>
          <a:p>
            <a:pPr>
              <a:defRPr/>
            </a:pPr>
            <a:endParaRPr 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charset="0"/>
            </a:endParaRPr>
          </a:p>
        </p:txBody>
      </p:sp>
      <p:pic>
        <p:nvPicPr>
          <p:cNvPr id="2056" name="Picture 12" descr="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8573" y="793102"/>
            <a:ext cx="22860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62279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12988</TotalTime>
  <Words>656</Words>
  <Application>Microsoft Office PowerPoint</Application>
  <PresentationFormat>Affichage à l'écran (4:3)</PresentationFormat>
  <Paragraphs>125</Paragraphs>
  <Slides>36</Slides>
  <Notes>36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40" baseType="lpstr">
      <vt:lpstr>Arial</vt:lpstr>
      <vt:lpstr>Calibri</vt:lpstr>
      <vt:lpstr>Times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Abdelkader Saadallah</cp:lastModifiedBy>
  <cp:revision>608</cp:revision>
  <dcterms:created xsi:type="dcterms:W3CDTF">2009-12-18T08:19:06Z</dcterms:created>
  <dcterms:modified xsi:type="dcterms:W3CDTF">2026-05-08T14:51:33Z</dcterms:modified>
</cp:coreProperties>
</file>